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824" r:id="rId1"/>
  </p:sldMasterIdLst>
  <p:sldIdLst>
    <p:sldId id="256" r:id="rId2"/>
    <p:sldId id="364" r:id="rId3"/>
    <p:sldId id="360" r:id="rId4"/>
    <p:sldId id="361" r:id="rId5"/>
    <p:sldId id="363" r:id="rId6"/>
    <p:sldId id="362" r:id="rId7"/>
    <p:sldId id="257" r:id="rId8"/>
    <p:sldId id="279" r:id="rId9"/>
    <p:sldId id="259" r:id="rId10"/>
    <p:sldId id="292" r:id="rId11"/>
    <p:sldId id="291" r:id="rId12"/>
    <p:sldId id="293" r:id="rId13"/>
    <p:sldId id="294" r:id="rId14"/>
    <p:sldId id="295" r:id="rId15"/>
    <p:sldId id="296" r:id="rId16"/>
    <p:sldId id="311" r:id="rId17"/>
    <p:sldId id="261" r:id="rId18"/>
    <p:sldId id="299" r:id="rId19"/>
    <p:sldId id="300" r:id="rId20"/>
    <p:sldId id="365" r:id="rId21"/>
    <p:sldId id="301" r:id="rId22"/>
    <p:sldId id="263" r:id="rId23"/>
    <p:sldId id="366" r:id="rId24"/>
    <p:sldId id="367" r:id="rId25"/>
    <p:sldId id="368" r:id="rId26"/>
    <p:sldId id="266" r:id="rId27"/>
    <p:sldId id="280" r:id="rId28"/>
    <p:sldId id="281" r:id="rId29"/>
    <p:sldId id="302" r:id="rId30"/>
    <p:sldId id="265" r:id="rId31"/>
    <p:sldId id="268" r:id="rId32"/>
    <p:sldId id="303" r:id="rId33"/>
    <p:sldId id="272" r:id="rId34"/>
    <p:sldId id="269" r:id="rId35"/>
    <p:sldId id="285" r:id="rId36"/>
    <p:sldId id="286" r:id="rId37"/>
    <p:sldId id="287" r:id="rId38"/>
    <p:sldId id="288" r:id="rId39"/>
    <p:sldId id="283" r:id="rId40"/>
    <p:sldId id="282" r:id="rId41"/>
    <p:sldId id="284" r:id="rId42"/>
    <p:sldId id="289" r:id="rId43"/>
    <p:sldId id="290" r:id="rId44"/>
    <p:sldId id="319" r:id="rId45"/>
    <p:sldId id="320" r:id="rId46"/>
    <p:sldId id="312" r:id="rId47"/>
    <p:sldId id="313" r:id="rId48"/>
    <p:sldId id="314" r:id="rId49"/>
    <p:sldId id="315" r:id="rId50"/>
    <p:sldId id="316" r:id="rId51"/>
    <p:sldId id="318" r:id="rId52"/>
    <p:sldId id="304" r:id="rId53"/>
    <p:sldId id="307" r:id="rId54"/>
    <p:sldId id="308" r:id="rId55"/>
    <p:sldId id="309" r:id="rId56"/>
    <p:sldId id="310" r:id="rId57"/>
    <p:sldId id="271" r:id="rId58"/>
    <p:sldId id="332" r:id="rId59"/>
    <p:sldId id="335" r:id="rId60"/>
    <p:sldId id="333" r:id="rId61"/>
    <p:sldId id="325" r:id="rId62"/>
    <p:sldId id="326" r:id="rId63"/>
    <p:sldId id="327" r:id="rId64"/>
    <p:sldId id="334" r:id="rId65"/>
    <p:sldId id="324" r:id="rId66"/>
    <p:sldId id="343" r:id="rId67"/>
    <p:sldId id="342" r:id="rId68"/>
    <p:sldId id="341" r:id="rId69"/>
    <p:sldId id="345" r:id="rId70"/>
    <p:sldId id="346" r:id="rId71"/>
    <p:sldId id="347" r:id="rId72"/>
    <p:sldId id="348" r:id="rId73"/>
    <p:sldId id="328" r:id="rId74"/>
    <p:sldId id="274" r:id="rId75"/>
    <p:sldId id="339" r:id="rId76"/>
    <p:sldId id="350" r:id="rId77"/>
    <p:sldId id="354" r:id="rId78"/>
    <p:sldId id="355" r:id="rId79"/>
    <p:sldId id="356" r:id="rId80"/>
    <p:sldId id="349" r:id="rId81"/>
    <p:sldId id="351" r:id="rId82"/>
    <p:sldId id="357" r:id="rId83"/>
    <p:sldId id="358" r:id="rId84"/>
    <p:sldId id="329" r:id="rId85"/>
    <p:sldId id="359" r:id="rId86"/>
    <p:sldId id="270" r:id="rId87"/>
    <p:sldId id="321" r:id="rId88"/>
    <p:sldId id="322" r:id="rId89"/>
    <p:sldId id="330" r:id="rId90"/>
    <p:sldId id="273" r:id="rId91"/>
    <p:sldId id="277" r:id="rId92"/>
    <p:sldId id="278" r:id="rId93"/>
    <p:sldId id="336" r:id="rId94"/>
    <p:sldId id="337" r:id="rId95"/>
    <p:sldId id="338" r:id="rId96"/>
    <p:sldId id="331" r:id="rId97"/>
    <p:sldId id="276"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do Prinzi" initials="AP" lastIdx="1" clrIdx="0">
    <p:extLst>
      <p:ext uri="{19B8F6BF-5375-455C-9EA6-DF929625EA0E}">
        <p15:presenceInfo xmlns:p15="http://schemas.microsoft.com/office/powerpoint/2012/main" userId="b0656cdcb8c6e08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0000"/>
    <a:srgbClr val="FFFFFF"/>
    <a:srgbClr val="655AFE"/>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451" autoAdjust="0"/>
    <p:restoredTop sz="94660"/>
  </p:normalViewPr>
  <p:slideViewPr>
    <p:cSldViewPr snapToGrid="0">
      <p:cViewPr varScale="1">
        <p:scale>
          <a:sx n="61" d="100"/>
          <a:sy n="61" d="100"/>
        </p:scale>
        <p:origin x="102" y="29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C44388E-3AF5-49F0-B5A1-3B1DA4E3005A}" type="datetimeFigureOut">
              <a:rPr lang="it-IT" smtClean="0"/>
              <a:t>04/12/2023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2E9A1BF-8543-45A9-A417-48B601B0FC52}"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621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44388E-3AF5-49F0-B5A1-3B1DA4E3005A}" type="datetimeFigureOut">
              <a:rPr lang="it-IT" smtClean="0"/>
              <a:t>04/12/2023</a:t>
            </a:fld>
            <a:endParaRPr lang="it-IT"/>
          </a:p>
        </p:txBody>
      </p:sp>
      <p:sp>
        <p:nvSpPr>
          <p:cNvPr id="5" name="Footer Placeholder 4"/>
          <p:cNvSpPr>
            <a:spLocks noGrp="1"/>
          </p:cNvSpPr>
          <p:nvPr>
            <p:ph type="ftr" sz="quarter" idx="11"/>
          </p:nvPr>
        </p:nvSpPr>
        <p:spPr/>
        <p:txBody>
          <a:bodyPr/>
          <a:lstStyle/>
          <a:p>
            <a:r>
              <a:rPr lang="it-IT"/>
              <a:t>MATERIALE DI PROPRIETA’ DI Mille Isole SRL – Palermo – Copyrighted document</a:t>
            </a:r>
            <a:endParaRPr lang="it-IT" dirty="0"/>
          </a:p>
        </p:txBody>
      </p:sp>
      <p:sp>
        <p:nvSpPr>
          <p:cNvPr id="6" name="Slide Number Placeholder 5"/>
          <p:cNvSpPr>
            <a:spLocks noGrp="1"/>
          </p:cNvSpPr>
          <p:nvPr>
            <p:ph type="sldNum" sz="quarter" idx="12"/>
          </p:nvPr>
        </p:nvSpPr>
        <p:spPr/>
        <p:txBody>
          <a:bodyPr/>
          <a:lstStyle/>
          <a:p>
            <a:fld id="{D2E9A1BF-8543-45A9-A417-48B601B0FC52}" type="slidenum">
              <a:rPr lang="it-IT" smtClean="0"/>
              <a:t>‹N›</a:t>
            </a:fld>
            <a:endParaRPr lang="it-IT"/>
          </a:p>
        </p:txBody>
      </p:sp>
      <p:sp>
        <p:nvSpPr>
          <p:cNvPr id="7" name="TextBox 6">
            <a:extLst>
              <a:ext uri="{FF2B5EF4-FFF2-40B4-BE49-F238E27FC236}">
                <a16:creationId xmlns:a16="http://schemas.microsoft.com/office/drawing/2014/main" id="{95F69A45-6F65-70C5-E7AF-748D24CD9D83}"/>
              </a:ext>
            </a:extLst>
          </p:cNvPr>
          <p:cNvSpPr txBox="1"/>
          <p:nvPr userDrawn="1"/>
        </p:nvSpPr>
        <p:spPr>
          <a:xfrm>
            <a:off x="2564088" y="6450960"/>
            <a:ext cx="7805394" cy="369332"/>
          </a:xfrm>
          <a:prstGeom prst="rect">
            <a:avLst/>
          </a:prstGeom>
          <a:noFill/>
        </p:spPr>
        <p:txBody>
          <a:bodyPr wrap="square" rtlCol="0">
            <a:spAutoFit/>
          </a:bodyPr>
          <a:lstStyle/>
          <a:p>
            <a:r>
              <a:rPr lang="it-IT" dirty="0">
                <a:solidFill>
                  <a:schemeClr val="bg1"/>
                </a:solidFill>
              </a:rPr>
              <a:t>MILLE ISOLE SRL – PALERMO – www.milleisole.com - </a:t>
            </a:r>
            <a:r>
              <a:rPr lang="it-IT" dirty="0" err="1">
                <a:solidFill>
                  <a:schemeClr val="bg1"/>
                </a:solidFill>
              </a:rPr>
              <a:t>Copyrighted</a:t>
            </a:r>
            <a:r>
              <a:rPr lang="it-IT" dirty="0">
                <a:solidFill>
                  <a:schemeClr val="bg1"/>
                </a:solidFill>
              </a:rPr>
              <a:t> </a:t>
            </a:r>
            <a:r>
              <a:rPr lang="it-IT" dirty="0" err="1">
                <a:solidFill>
                  <a:schemeClr val="bg1"/>
                </a:solidFill>
              </a:rPr>
              <a:t>material</a:t>
            </a:r>
            <a:endParaRPr lang="it-IT" dirty="0">
              <a:solidFill>
                <a:schemeClr val="bg1"/>
              </a:solidFill>
            </a:endParaRPr>
          </a:p>
        </p:txBody>
      </p:sp>
    </p:spTree>
    <p:extLst>
      <p:ext uri="{BB962C8B-B14F-4D97-AF65-F5344CB8AC3E}">
        <p14:creationId xmlns:p14="http://schemas.microsoft.com/office/powerpoint/2010/main" val="2295239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44388E-3AF5-49F0-B5A1-3B1DA4E3005A}" type="datetimeFigureOut">
              <a:rPr lang="it-IT" smtClean="0"/>
              <a:t>04/12/2023</a:t>
            </a:fld>
            <a:endParaRPr lang="it-IT"/>
          </a:p>
        </p:txBody>
      </p:sp>
      <p:sp>
        <p:nvSpPr>
          <p:cNvPr id="5" name="Footer Placeholder 4"/>
          <p:cNvSpPr>
            <a:spLocks noGrp="1"/>
          </p:cNvSpPr>
          <p:nvPr>
            <p:ph type="ftr" sz="quarter" idx="11"/>
          </p:nvPr>
        </p:nvSpPr>
        <p:spPr/>
        <p:txBody>
          <a:bodyPr/>
          <a:lstStyle/>
          <a:p>
            <a:r>
              <a:rPr lang="it-IT"/>
              <a:t>MATERIALE DI PROPRIETA’ DI Mille Isole SRL – Palermo – Copyrighted document</a:t>
            </a:r>
            <a:endParaRPr lang="it-IT" dirty="0"/>
          </a:p>
        </p:txBody>
      </p:sp>
      <p:sp>
        <p:nvSpPr>
          <p:cNvPr id="6" name="Slide Number Placeholder 5"/>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36411080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69B0D-9097-98F2-51D2-322994F22219}"/>
              </a:ext>
            </a:extLst>
          </p:cNvPr>
          <p:cNvSpPr>
            <a:spLocks noGrp="1"/>
          </p:cNvSpPr>
          <p:nvPr>
            <p:ph type="title"/>
          </p:nvPr>
        </p:nvSpPr>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AEFB0FF4-3C50-306C-DF43-D89D4847C437}"/>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AF27B2C-D88C-75E3-627A-79C1ED62BA7A}"/>
              </a:ext>
            </a:extLst>
          </p:cNvPr>
          <p:cNvSpPr>
            <a:spLocks noGrp="1"/>
          </p:cNvSpPr>
          <p:nvPr>
            <p:ph type="dt" sz="half" idx="10"/>
          </p:nvPr>
        </p:nvSpPr>
        <p:spPr/>
        <p:txBody>
          <a:bodyPr/>
          <a:lstStyle/>
          <a:p>
            <a:fld id="{7EBB8FE4-2BDF-49CC-ADA8-14290829A67B}" type="datetimeFigureOut">
              <a:rPr lang="it-IT" smtClean="0"/>
              <a:t>04/12/2023</a:t>
            </a:fld>
            <a:endParaRPr lang="it-IT"/>
          </a:p>
        </p:txBody>
      </p:sp>
      <p:sp>
        <p:nvSpPr>
          <p:cNvPr id="5" name="Footer Placeholder 4">
            <a:extLst>
              <a:ext uri="{FF2B5EF4-FFF2-40B4-BE49-F238E27FC236}">
                <a16:creationId xmlns:a16="http://schemas.microsoft.com/office/drawing/2014/main" id="{D901259A-F547-1349-39B1-95840286408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75DBBAE9-2D47-4C37-FC0D-1866BAC4DAE4}"/>
              </a:ext>
            </a:extLst>
          </p:cNvPr>
          <p:cNvSpPr>
            <a:spLocks noGrp="1"/>
          </p:cNvSpPr>
          <p:nvPr>
            <p:ph type="sldNum" sz="quarter" idx="12"/>
          </p:nvPr>
        </p:nvSpPr>
        <p:spPr/>
        <p:txBody>
          <a:bodyPr/>
          <a:lstStyle/>
          <a:p>
            <a:fld id="{8A3BC8AB-8436-40AA-B3B3-6AA23FE2291A}" type="slidenum">
              <a:rPr lang="it-IT" smtClean="0"/>
              <a:t>‹N›</a:t>
            </a:fld>
            <a:endParaRPr lang="it-IT"/>
          </a:p>
        </p:txBody>
      </p:sp>
      <p:sp>
        <p:nvSpPr>
          <p:cNvPr id="7" name="TextBox 6">
            <a:extLst>
              <a:ext uri="{FF2B5EF4-FFF2-40B4-BE49-F238E27FC236}">
                <a16:creationId xmlns:a16="http://schemas.microsoft.com/office/drawing/2014/main" id="{8FC3AFBC-1225-7207-CB65-9D21F6076A45}"/>
              </a:ext>
            </a:extLst>
          </p:cNvPr>
          <p:cNvSpPr txBox="1"/>
          <p:nvPr userDrawn="1"/>
        </p:nvSpPr>
        <p:spPr>
          <a:xfrm>
            <a:off x="2564088" y="6450960"/>
            <a:ext cx="7805394" cy="369332"/>
          </a:xfrm>
          <a:prstGeom prst="rect">
            <a:avLst/>
          </a:prstGeom>
          <a:noFill/>
        </p:spPr>
        <p:txBody>
          <a:bodyPr wrap="square" rtlCol="0">
            <a:spAutoFit/>
          </a:bodyPr>
          <a:lstStyle/>
          <a:p>
            <a:r>
              <a:rPr lang="it-IT" dirty="0">
                <a:solidFill>
                  <a:schemeClr val="bg1"/>
                </a:solidFill>
              </a:rPr>
              <a:t>MILLE ISOLE SRL – PALERMO – www.milleisole.com - </a:t>
            </a:r>
            <a:r>
              <a:rPr lang="it-IT" dirty="0" err="1">
                <a:solidFill>
                  <a:schemeClr val="bg1"/>
                </a:solidFill>
              </a:rPr>
              <a:t>Copyrighted</a:t>
            </a:r>
            <a:r>
              <a:rPr lang="it-IT" dirty="0">
                <a:solidFill>
                  <a:schemeClr val="bg1"/>
                </a:solidFill>
              </a:rPr>
              <a:t> </a:t>
            </a:r>
            <a:r>
              <a:rPr lang="it-IT" dirty="0" err="1">
                <a:solidFill>
                  <a:schemeClr val="bg1"/>
                </a:solidFill>
              </a:rPr>
              <a:t>material</a:t>
            </a:r>
            <a:endParaRPr lang="it-IT" dirty="0">
              <a:solidFill>
                <a:schemeClr val="bg1"/>
              </a:solidFill>
            </a:endParaRPr>
          </a:p>
        </p:txBody>
      </p:sp>
    </p:spTree>
    <p:extLst>
      <p:ext uri="{BB962C8B-B14F-4D97-AF65-F5344CB8AC3E}">
        <p14:creationId xmlns:p14="http://schemas.microsoft.com/office/powerpoint/2010/main" val="2940178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C44388E-3AF5-49F0-B5A1-3B1DA4E3005A}" type="datetimeFigureOut">
              <a:rPr lang="it-IT" smtClean="0"/>
              <a:t>04/12/2023</a:t>
            </a:fld>
            <a:endParaRPr lang="it-IT"/>
          </a:p>
        </p:txBody>
      </p:sp>
      <p:sp>
        <p:nvSpPr>
          <p:cNvPr id="5" name="Footer Placeholder 4"/>
          <p:cNvSpPr>
            <a:spLocks noGrp="1"/>
          </p:cNvSpPr>
          <p:nvPr>
            <p:ph type="ftr" sz="quarter" idx="11"/>
          </p:nvPr>
        </p:nvSpPr>
        <p:spPr>
          <a:xfrm>
            <a:off x="3686184" y="6459785"/>
            <a:ext cx="5533229" cy="365125"/>
          </a:xfrm>
        </p:spPr>
        <p:txBody>
          <a:bodyPr/>
          <a:lstStyle/>
          <a:p>
            <a:r>
              <a:rPr lang="it-IT"/>
              <a:t>MATERIALE DI PROPRIETA’ DI Mille Isole SRL – Palermo – Copyrighted document</a:t>
            </a:r>
            <a:endParaRPr lang="it-IT" dirty="0"/>
          </a:p>
        </p:txBody>
      </p:sp>
      <p:sp>
        <p:nvSpPr>
          <p:cNvPr id="6" name="Slide Number Placeholder 5"/>
          <p:cNvSpPr>
            <a:spLocks noGrp="1"/>
          </p:cNvSpPr>
          <p:nvPr>
            <p:ph type="sldNum" sz="quarter" idx="12"/>
          </p:nvPr>
        </p:nvSpPr>
        <p:spPr/>
        <p:txBody>
          <a:bodyPr/>
          <a:lstStyle/>
          <a:p>
            <a:fld id="{D2E9A1BF-8543-45A9-A417-48B601B0FC52}" type="slidenum">
              <a:rPr lang="it-IT" smtClean="0"/>
              <a:t>‹N›</a:t>
            </a:fld>
            <a:endParaRPr lang="it-IT"/>
          </a:p>
        </p:txBody>
      </p:sp>
      <p:sp>
        <p:nvSpPr>
          <p:cNvPr id="7" name="TextBox 6">
            <a:extLst>
              <a:ext uri="{FF2B5EF4-FFF2-40B4-BE49-F238E27FC236}">
                <a16:creationId xmlns:a16="http://schemas.microsoft.com/office/drawing/2014/main" id="{F854D1AE-4043-E507-2E7D-E4B0334540BF}"/>
              </a:ext>
            </a:extLst>
          </p:cNvPr>
          <p:cNvSpPr txBox="1"/>
          <p:nvPr userDrawn="1"/>
        </p:nvSpPr>
        <p:spPr>
          <a:xfrm>
            <a:off x="2564088" y="6450960"/>
            <a:ext cx="7805394" cy="369332"/>
          </a:xfrm>
          <a:prstGeom prst="rect">
            <a:avLst/>
          </a:prstGeom>
          <a:noFill/>
        </p:spPr>
        <p:txBody>
          <a:bodyPr wrap="square" rtlCol="0">
            <a:spAutoFit/>
          </a:bodyPr>
          <a:lstStyle/>
          <a:p>
            <a:r>
              <a:rPr lang="it-IT" dirty="0">
                <a:solidFill>
                  <a:schemeClr val="bg1"/>
                </a:solidFill>
              </a:rPr>
              <a:t>MILLE ISOLE SRL – PALERMO – www.milleisole.com - </a:t>
            </a:r>
            <a:r>
              <a:rPr lang="it-IT" dirty="0" err="1">
                <a:solidFill>
                  <a:schemeClr val="bg1"/>
                </a:solidFill>
              </a:rPr>
              <a:t>Copyrighted</a:t>
            </a:r>
            <a:r>
              <a:rPr lang="it-IT" dirty="0">
                <a:solidFill>
                  <a:schemeClr val="bg1"/>
                </a:solidFill>
              </a:rPr>
              <a:t> </a:t>
            </a:r>
            <a:r>
              <a:rPr lang="it-IT" dirty="0" err="1">
                <a:solidFill>
                  <a:schemeClr val="bg1"/>
                </a:solidFill>
              </a:rPr>
              <a:t>material</a:t>
            </a:r>
            <a:endParaRPr lang="it-IT" dirty="0">
              <a:solidFill>
                <a:schemeClr val="bg1"/>
              </a:solidFill>
            </a:endParaRPr>
          </a:p>
        </p:txBody>
      </p:sp>
    </p:spTree>
    <p:extLst>
      <p:ext uri="{BB962C8B-B14F-4D97-AF65-F5344CB8AC3E}">
        <p14:creationId xmlns:p14="http://schemas.microsoft.com/office/powerpoint/2010/main" val="2300091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44388E-3AF5-49F0-B5A1-3B1DA4E3005A}" type="datetimeFigureOut">
              <a:rPr lang="it-IT" smtClean="0"/>
              <a:t>04/12/2023</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2E9A1BF-8543-45A9-A417-48B601B0FC52}"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449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C44388E-3AF5-49F0-B5A1-3B1DA4E3005A}" type="datetimeFigureOut">
              <a:rPr lang="it-IT" smtClean="0"/>
              <a:t>04/12/2023</a:t>
            </a:fld>
            <a:endParaRPr lang="it-IT"/>
          </a:p>
        </p:txBody>
      </p:sp>
      <p:sp>
        <p:nvSpPr>
          <p:cNvPr id="6" name="Footer Placeholder 5"/>
          <p:cNvSpPr>
            <a:spLocks noGrp="1"/>
          </p:cNvSpPr>
          <p:nvPr>
            <p:ph type="ftr" sz="quarter" idx="11"/>
          </p:nvPr>
        </p:nvSpPr>
        <p:spPr/>
        <p:txBody>
          <a:bodyPr/>
          <a:lstStyle/>
          <a:p>
            <a:r>
              <a:rPr lang="it-IT"/>
              <a:t>MATERIALE DI PROPRIETA’ DI Mille Isole SRL – Palermo – Copyrighted document</a:t>
            </a:r>
            <a:endParaRPr lang="it-IT" dirty="0"/>
          </a:p>
        </p:txBody>
      </p:sp>
      <p:sp>
        <p:nvSpPr>
          <p:cNvPr id="7" name="Slide Number Placeholder 6"/>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1323070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C44388E-3AF5-49F0-B5A1-3B1DA4E3005A}" type="datetimeFigureOut">
              <a:rPr lang="it-IT" smtClean="0"/>
              <a:t>04/12/2023</a:t>
            </a:fld>
            <a:endParaRPr lang="it-IT"/>
          </a:p>
        </p:txBody>
      </p:sp>
      <p:sp>
        <p:nvSpPr>
          <p:cNvPr id="8" name="Footer Placeholder 7"/>
          <p:cNvSpPr>
            <a:spLocks noGrp="1"/>
          </p:cNvSpPr>
          <p:nvPr>
            <p:ph type="ftr" sz="quarter" idx="11"/>
          </p:nvPr>
        </p:nvSpPr>
        <p:spPr/>
        <p:txBody>
          <a:bodyPr/>
          <a:lstStyle/>
          <a:p>
            <a:r>
              <a:rPr lang="it-IT"/>
              <a:t>MATERIALE DI PROPRIETA’ DI Mille Isole SRL – Palermo – Copyrighted document</a:t>
            </a:r>
            <a:endParaRPr lang="it-IT" dirty="0"/>
          </a:p>
        </p:txBody>
      </p:sp>
      <p:sp>
        <p:nvSpPr>
          <p:cNvPr id="9" name="Slide Number Placeholder 8"/>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361690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44388E-3AF5-49F0-B5A1-3B1DA4E3005A}" type="datetimeFigureOut">
              <a:rPr lang="it-IT" smtClean="0"/>
              <a:t>04/12/2023</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37087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C44388E-3AF5-49F0-B5A1-3B1DA4E3005A}" type="datetimeFigureOut">
              <a:rPr lang="it-IT" smtClean="0"/>
              <a:t>04/12/2023</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352827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C44388E-3AF5-49F0-B5A1-3B1DA4E3005A}" type="datetimeFigureOut">
              <a:rPr lang="it-IT" smtClean="0"/>
              <a:t>04/12/2023</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it-IT"/>
              <a:t>MATERIALE DI PROPRIETA’ DI Mille Isole SRL – Palermo – Copyrighted document</a:t>
            </a:r>
            <a:endParaRPr lang="it-IT"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2E9A1BF-8543-45A9-A417-48B601B0FC52}" type="slidenum">
              <a:rPr lang="it-IT" smtClean="0"/>
              <a:t>‹N›</a:t>
            </a:fld>
            <a:endParaRPr lang="it-IT"/>
          </a:p>
        </p:txBody>
      </p:sp>
    </p:spTree>
    <p:extLst>
      <p:ext uri="{BB962C8B-B14F-4D97-AF65-F5344CB8AC3E}">
        <p14:creationId xmlns:p14="http://schemas.microsoft.com/office/powerpoint/2010/main" val="2223011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44388E-3AF5-49F0-B5A1-3B1DA4E3005A}" type="datetimeFigureOut">
              <a:rPr lang="it-IT" smtClean="0"/>
              <a:t>04/12/2023</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2E9A1BF-8543-45A9-A417-48B601B0FC52}" type="slidenum">
              <a:rPr lang="it-IT" smtClean="0"/>
              <a:t>‹N›</a:t>
            </a:fld>
            <a:endParaRPr lang="it-IT"/>
          </a:p>
        </p:txBody>
      </p:sp>
    </p:spTree>
    <p:extLst>
      <p:ext uri="{BB962C8B-B14F-4D97-AF65-F5344CB8AC3E}">
        <p14:creationId xmlns:p14="http://schemas.microsoft.com/office/powerpoint/2010/main" val="1181787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C44388E-3AF5-49F0-B5A1-3B1DA4E3005A}" type="datetimeFigureOut">
              <a:rPr lang="it-IT" smtClean="0"/>
              <a:t>04/12/2023</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it-IT"/>
              <a:t>MATERIALE DI PROPRIETA’ DI Mille Isole SRL – Palermo – Copyrighted document</a:t>
            </a:r>
            <a:endParaRPr lang="it-IT"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2E9A1BF-8543-45A9-A417-48B601B0FC52}"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6084979"/>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42.jp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8.png"/><Relationship Id="rId16" Type="http://schemas.openxmlformats.org/officeDocument/2006/relationships/image" Target="../media/image49.png"/><Relationship Id="rId20" Type="http://schemas.openxmlformats.org/officeDocument/2006/relationships/image" Target="../media/image53.jpg"/><Relationship Id="rId1" Type="http://schemas.openxmlformats.org/officeDocument/2006/relationships/slideLayout" Target="../slideLayouts/slideLayout12.xml"/><Relationship Id="rId6" Type="http://schemas.openxmlformats.org/officeDocument/2006/relationships/image" Target="../media/image41.png"/><Relationship Id="rId11" Type="http://schemas.microsoft.com/office/2007/relationships/hdphoto" Target="../media/hdphoto2.wdp"/><Relationship Id="rId5" Type="http://schemas.openxmlformats.org/officeDocument/2006/relationships/image" Target="../media/image2.jpg"/><Relationship Id="rId15" Type="http://schemas.openxmlformats.org/officeDocument/2006/relationships/image" Target="../media/image48.png"/><Relationship Id="rId10" Type="http://schemas.openxmlformats.org/officeDocument/2006/relationships/image" Target="../media/image44.png"/><Relationship Id="rId19" Type="http://schemas.openxmlformats.org/officeDocument/2006/relationships/image" Target="../media/image52.png"/><Relationship Id="rId4" Type="http://schemas.openxmlformats.org/officeDocument/2006/relationships/image" Target="../media/image40.png"/><Relationship Id="rId9" Type="http://schemas.microsoft.com/office/2007/relationships/hdphoto" Target="../media/hdphoto1.wdp"/><Relationship Id="rId14" Type="http://schemas.openxmlformats.org/officeDocument/2006/relationships/image" Target="../media/image47.png"/></Relationships>
</file>

<file path=ppt/slides/_rels/slide81.xml.rels><?xml version="1.0" encoding="UTF-8" standalone="yes"?>
<Relationships xmlns="http://schemas.openxmlformats.org/package/2006/relationships"><Relationship Id="rId8" Type="http://schemas.openxmlformats.org/officeDocument/2006/relationships/image" Target="../media/image41.png"/><Relationship Id="rId13" Type="http://schemas.microsoft.com/office/2007/relationships/hdphoto" Target="../media/hdphoto2.wdp"/><Relationship Id="rId18" Type="http://schemas.openxmlformats.org/officeDocument/2006/relationships/image" Target="../media/image49.png"/><Relationship Id="rId3" Type="http://schemas.openxmlformats.org/officeDocument/2006/relationships/image" Target="../media/image52.png"/><Relationship Id="rId21" Type="http://schemas.openxmlformats.org/officeDocument/2006/relationships/image" Target="../media/image54.png"/><Relationship Id="rId7" Type="http://schemas.openxmlformats.org/officeDocument/2006/relationships/image" Target="../media/image2.jpg"/><Relationship Id="rId12" Type="http://schemas.openxmlformats.org/officeDocument/2006/relationships/image" Target="../media/image44.png"/><Relationship Id="rId17" Type="http://schemas.openxmlformats.org/officeDocument/2006/relationships/image" Target="../media/image48.png"/><Relationship Id="rId2" Type="http://schemas.openxmlformats.org/officeDocument/2006/relationships/image" Target="../media/image53.jp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40.png"/><Relationship Id="rId11" Type="http://schemas.microsoft.com/office/2007/relationships/hdphoto" Target="../media/hdphoto1.wdp"/><Relationship Id="rId5" Type="http://schemas.openxmlformats.org/officeDocument/2006/relationships/image" Target="../media/image39.png"/><Relationship Id="rId15" Type="http://schemas.openxmlformats.org/officeDocument/2006/relationships/image" Target="../media/image46.png"/><Relationship Id="rId23" Type="http://schemas.microsoft.com/office/2007/relationships/hdphoto" Target="../media/hdphoto3.wdp"/><Relationship Id="rId10" Type="http://schemas.openxmlformats.org/officeDocument/2006/relationships/image" Target="../media/image43.png"/><Relationship Id="rId19" Type="http://schemas.openxmlformats.org/officeDocument/2006/relationships/image" Target="../media/image50.png"/><Relationship Id="rId4" Type="http://schemas.openxmlformats.org/officeDocument/2006/relationships/image" Target="../media/image38.png"/><Relationship Id="rId9" Type="http://schemas.openxmlformats.org/officeDocument/2006/relationships/image" Target="../media/image42.jpg"/><Relationship Id="rId14" Type="http://schemas.openxmlformats.org/officeDocument/2006/relationships/image" Target="../media/image45.png"/><Relationship Id="rId22" Type="http://schemas.openxmlformats.org/officeDocument/2006/relationships/image" Target="../media/image55.png"/></Relationships>
</file>

<file path=ppt/slides/_rels/slide8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72774D7-752E-D03C-78B3-452967ABCFEA}"/>
              </a:ext>
            </a:extLst>
          </p:cNvPr>
          <p:cNvSpPr>
            <a:spLocks noGrp="1"/>
          </p:cNvSpPr>
          <p:nvPr>
            <p:ph type="subTitle" idx="1"/>
          </p:nvPr>
        </p:nvSpPr>
        <p:spPr>
          <a:xfrm>
            <a:off x="2432115" y="4656841"/>
            <a:ext cx="8726336" cy="941779"/>
          </a:xfrm>
        </p:spPr>
        <p:txBody>
          <a:bodyPr/>
          <a:lstStyle/>
          <a:p>
            <a:r>
              <a:rPr lang="it-IT" dirty="0"/>
              <a:t>Corso PER LA COMPRENSIONE E L’uso</a:t>
            </a:r>
          </a:p>
        </p:txBody>
      </p:sp>
      <p:pic>
        <p:nvPicPr>
          <p:cNvPr id="5" name="Picture 4">
            <a:extLst>
              <a:ext uri="{FF2B5EF4-FFF2-40B4-BE49-F238E27FC236}">
                <a16:creationId xmlns:a16="http://schemas.microsoft.com/office/drawing/2014/main" id="{216E88A4-3B58-0939-1D97-2807E1220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961" y="4387893"/>
            <a:ext cx="1110887" cy="1075273"/>
          </a:xfrm>
          <a:prstGeom prst="rect">
            <a:avLst/>
          </a:prstGeom>
        </p:spPr>
      </p:pic>
      <p:pic>
        <p:nvPicPr>
          <p:cNvPr id="4" name="Picture 3">
            <a:extLst>
              <a:ext uri="{FF2B5EF4-FFF2-40B4-BE49-F238E27FC236}">
                <a16:creationId xmlns:a16="http://schemas.microsoft.com/office/drawing/2014/main" id="{D1E28D6F-1EFB-FC92-8C7E-F9BF79D07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4482" y="855460"/>
            <a:ext cx="1351314" cy="1351314"/>
          </a:xfrm>
          <a:prstGeom prst="rect">
            <a:avLst/>
          </a:prstGeom>
        </p:spPr>
      </p:pic>
      <p:sp>
        <p:nvSpPr>
          <p:cNvPr id="6" name="TextBox 5">
            <a:extLst>
              <a:ext uri="{FF2B5EF4-FFF2-40B4-BE49-F238E27FC236}">
                <a16:creationId xmlns:a16="http://schemas.microsoft.com/office/drawing/2014/main" id="{27440A69-0C45-EC1B-0533-DA14F38AC8FB}"/>
              </a:ext>
            </a:extLst>
          </p:cNvPr>
          <p:cNvSpPr txBox="1"/>
          <p:nvPr/>
        </p:nvSpPr>
        <p:spPr>
          <a:xfrm>
            <a:off x="3819522" y="1023285"/>
            <a:ext cx="6117996" cy="1015663"/>
          </a:xfrm>
          <a:prstGeom prst="rect">
            <a:avLst/>
          </a:prstGeom>
          <a:noFill/>
        </p:spPr>
        <p:txBody>
          <a:bodyPr wrap="square" rtlCol="0">
            <a:spAutoFit/>
          </a:bodyPr>
          <a:lstStyle/>
          <a:p>
            <a:r>
              <a:rPr lang="it-IT" sz="6000" dirty="0"/>
              <a:t>MILLE ISOLE SRL</a:t>
            </a:r>
          </a:p>
        </p:txBody>
      </p:sp>
    </p:spTree>
    <p:extLst>
      <p:ext uri="{BB962C8B-B14F-4D97-AF65-F5344CB8AC3E}">
        <p14:creationId xmlns:p14="http://schemas.microsoft.com/office/powerpoint/2010/main" val="1242541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00978-EB80-3FC0-6447-78E635157163}"/>
              </a:ext>
            </a:extLst>
          </p:cNvPr>
          <p:cNvSpPr>
            <a:spLocks noGrp="1"/>
          </p:cNvSpPr>
          <p:nvPr>
            <p:ph type="title"/>
          </p:nvPr>
        </p:nvSpPr>
        <p:spPr/>
        <p:txBody>
          <a:bodyPr>
            <a:normAutofit/>
          </a:bodyPr>
          <a:lstStyle/>
          <a:p>
            <a:pPr marR="0" rtl="0"/>
            <a:r>
              <a:rPr lang="it-IT" b="1" i="0" u="none" strike="noStrike" baseline="0" dirty="0"/>
              <a:t>Blocchi condizionali</a:t>
            </a:r>
            <a:endParaRPr lang="it-IT" b="0" i="0" u="none" strike="noStrike" baseline="0" dirty="0"/>
          </a:p>
        </p:txBody>
      </p:sp>
      <p:sp>
        <p:nvSpPr>
          <p:cNvPr id="3" name="Text Placeholder 2">
            <a:extLst>
              <a:ext uri="{FF2B5EF4-FFF2-40B4-BE49-F238E27FC236}">
                <a16:creationId xmlns:a16="http://schemas.microsoft.com/office/drawing/2014/main" id="{DB37C043-DC29-FBA6-54A9-34B08B69196F}"/>
              </a:ext>
            </a:extLst>
          </p:cNvPr>
          <p:cNvSpPr>
            <a:spLocks noGrp="1"/>
          </p:cNvSpPr>
          <p:nvPr>
            <p:ph type="body" idx="1"/>
          </p:nvPr>
        </p:nvSpPr>
        <p:spPr>
          <a:xfrm>
            <a:off x="1735374" y="1984567"/>
            <a:ext cx="8596668" cy="2060026"/>
          </a:xfrm>
        </p:spPr>
        <p:txBody>
          <a:bodyPr>
            <a:normAutofit/>
          </a:bodyPr>
          <a:lstStyle/>
          <a:p>
            <a:pPr marR="0" lvl="0" rtl="0"/>
            <a:r>
              <a:rPr lang="it-IT" sz="2000" b="1" i="0" u="none" strike="noStrike" baseline="0" dirty="0">
                <a:latin typeface="+mj-lt"/>
              </a:rPr>
              <a:t>Le condizioni</a:t>
            </a:r>
          </a:p>
          <a:p>
            <a:pPr marL="457200" lvl="1" indent="0">
              <a:buNone/>
            </a:pPr>
            <a:r>
              <a:rPr lang="it-IT" sz="1800" b="0" i="0" u="none" strike="noStrike" baseline="0" dirty="0">
                <a:latin typeface="+mj-lt"/>
              </a:rPr>
              <a:t>Quando si usano i diagrammi a blocchi per descrivere i problemi, oltre ai blocchi descrittivi vengono usati i «blocchi» condizionali. Viene cioè definita una domanda la cui risposta può essere negativa/positiva o falso/vera. Il blocco avrà due uscite, una per la risposta «SI» o «vero» e l’altro per la risposta «NO» o «falso»</a:t>
            </a:r>
          </a:p>
          <a:p>
            <a:pPr marL="457200" lvl="1" indent="0">
              <a:buNone/>
            </a:pPr>
            <a:endParaRPr lang="it-IT" sz="1800" dirty="0">
              <a:latin typeface="+mj-lt"/>
            </a:endParaRPr>
          </a:p>
          <a:p>
            <a:pPr marL="0" marR="0" lvl="0" indent="0" rtl="0">
              <a:buNone/>
            </a:pPr>
            <a:endParaRPr lang="it-IT" sz="2000" b="0" i="0" u="none" strike="noStrike" baseline="0" dirty="0">
              <a:latin typeface="+mj-lt"/>
            </a:endParaRPr>
          </a:p>
        </p:txBody>
      </p:sp>
      <p:sp>
        <p:nvSpPr>
          <p:cNvPr id="4" name="Rectangle: Rounded Corners 3">
            <a:extLst>
              <a:ext uri="{FF2B5EF4-FFF2-40B4-BE49-F238E27FC236}">
                <a16:creationId xmlns:a16="http://schemas.microsoft.com/office/drawing/2014/main" id="{F1EFB305-029B-8EC9-C170-DDD1525F9876}"/>
              </a:ext>
            </a:extLst>
          </p:cNvPr>
          <p:cNvSpPr/>
          <p:nvPr/>
        </p:nvSpPr>
        <p:spPr>
          <a:xfrm>
            <a:off x="1859958" y="4466198"/>
            <a:ext cx="857839" cy="311084"/>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START</a:t>
            </a:r>
          </a:p>
        </p:txBody>
      </p:sp>
      <p:sp>
        <p:nvSpPr>
          <p:cNvPr id="5" name="Rectangle: Rounded Corners 4">
            <a:extLst>
              <a:ext uri="{FF2B5EF4-FFF2-40B4-BE49-F238E27FC236}">
                <a16:creationId xmlns:a16="http://schemas.microsoft.com/office/drawing/2014/main" id="{D1CA9298-4F38-75E9-30E3-D14EBA83E7B1}"/>
              </a:ext>
            </a:extLst>
          </p:cNvPr>
          <p:cNvSpPr/>
          <p:nvPr/>
        </p:nvSpPr>
        <p:spPr>
          <a:xfrm>
            <a:off x="3196993" y="4291802"/>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VESTIRSI</a:t>
            </a:r>
          </a:p>
        </p:txBody>
      </p:sp>
      <p:sp>
        <p:nvSpPr>
          <p:cNvPr id="6" name="Rectangle: Rounded Corners 5">
            <a:extLst>
              <a:ext uri="{FF2B5EF4-FFF2-40B4-BE49-F238E27FC236}">
                <a16:creationId xmlns:a16="http://schemas.microsoft.com/office/drawing/2014/main" id="{66D02891-B6D8-1676-3C73-F7102A33F964}"/>
              </a:ext>
            </a:extLst>
          </p:cNvPr>
          <p:cNvSpPr/>
          <p:nvPr/>
        </p:nvSpPr>
        <p:spPr>
          <a:xfrm>
            <a:off x="7449998" y="4291800"/>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APRIRE LA PORTA</a:t>
            </a:r>
          </a:p>
        </p:txBody>
      </p:sp>
      <p:sp>
        <p:nvSpPr>
          <p:cNvPr id="7" name="Diamond 6">
            <a:extLst>
              <a:ext uri="{FF2B5EF4-FFF2-40B4-BE49-F238E27FC236}">
                <a16:creationId xmlns:a16="http://schemas.microsoft.com/office/drawing/2014/main" id="{74F063AA-135D-AFD8-3817-3EB747E35C43}"/>
              </a:ext>
            </a:extLst>
          </p:cNvPr>
          <p:cNvSpPr/>
          <p:nvPr/>
        </p:nvSpPr>
        <p:spPr>
          <a:xfrm>
            <a:off x="4984943" y="3783896"/>
            <a:ext cx="1975944" cy="1675687"/>
          </a:xfrm>
          <a:prstGeom prst="diamond">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rgbClr val="0D0D0D"/>
                </a:solidFill>
              </a:rPr>
              <a:t>LA PORTA E’ APERTA?</a:t>
            </a:r>
          </a:p>
        </p:txBody>
      </p:sp>
      <p:cxnSp>
        <p:nvCxnSpPr>
          <p:cNvPr id="9" name="Straight Arrow Connector 8">
            <a:extLst>
              <a:ext uri="{FF2B5EF4-FFF2-40B4-BE49-F238E27FC236}">
                <a16:creationId xmlns:a16="http://schemas.microsoft.com/office/drawing/2014/main" id="{0EC361BD-52A6-7E05-CA52-EAD2770975CA}"/>
              </a:ext>
            </a:extLst>
          </p:cNvPr>
          <p:cNvCxnSpPr>
            <a:stCxn id="4" idx="3"/>
            <a:endCxn id="5" idx="1"/>
          </p:cNvCxnSpPr>
          <p:nvPr/>
        </p:nvCxnSpPr>
        <p:spPr>
          <a:xfrm>
            <a:off x="2717797" y="4621740"/>
            <a:ext cx="4791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06B992-3594-BFDB-D185-65EF9D42BD28}"/>
              </a:ext>
            </a:extLst>
          </p:cNvPr>
          <p:cNvCxnSpPr>
            <a:stCxn id="5" idx="3"/>
            <a:endCxn id="7" idx="1"/>
          </p:cNvCxnSpPr>
          <p:nvPr/>
        </p:nvCxnSpPr>
        <p:spPr>
          <a:xfrm flipV="1">
            <a:off x="4505747" y="4621740"/>
            <a:ext cx="479196"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D712D-234B-24E8-7EBF-80AB3C9B348F}"/>
              </a:ext>
            </a:extLst>
          </p:cNvPr>
          <p:cNvCxnSpPr>
            <a:stCxn id="7" idx="3"/>
            <a:endCxn id="6" idx="1"/>
          </p:cNvCxnSpPr>
          <p:nvPr/>
        </p:nvCxnSpPr>
        <p:spPr>
          <a:xfrm flipV="1">
            <a:off x="6960887" y="4621739"/>
            <a:ext cx="489111"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F14AC0B6-C233-91FE-C65C-60C429B62843}"/>
              </a:ext>
            </a:extLst>
          </p:cNvPr>
          <p:cNvSpPr/>
          <p:nvPr/>
        </p:nvSpPr>
        <p:spPr>
          <a:xfrm>
            <a:off x="6960887" y="5315379"/>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USCIRE DA CASA</a:t>
            </a:r>
          </a:p>
        </p:txBody>
      </p:sp>
      <p:cxnSp>
        <p:nvCxnSpPr>
          <p:cNvPr id="16" name="Straight Arrow Connector 15">
            <a:extLst>
              <a:ext uri="{FF2B5EF4-FFF2-40B4-BE49-F238E27FC236}">
                <a16:creationId xmlns:a16="http://schemas.microsoft.com/office/drawing/2014/main" id="{D6E9D9FC-53F1-5588-45BB-CBA83707B592}"/>
              </a:ext>
            </a:extLst>
          </p:cNvPr>
          <p:cNvCxnSpPr>
            <a:stCxn id="6" idx="2"/>
            <a:endCxn id="14" idx="0"/>
          </p:cNvCxnSpPr>
          <p:nvPr/>
        </p:nvCxnSpPr>
        <p:spPr>
          <a:xfrm rot="5400000">
            <a:off x="7677969" y="4888973"/>
            <a:ext cx="363702" cy="48911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D9D62857-F481-FDA5-9C56-B68F498F5E14}"/>
              </a:ext>
            </a:extLst>
          </p:cNvPr>
          <p:cNvCxnSpPr>
            <a:stCxn id="7" idx="2"/>
            <a:endCxn id="14" idx="1"/>
          </p:cNvCxnSpPr>
          <p:nvPr/>
        </p:nvCxnSpPr>
        <p:spPr>
          <a:xfrm rot="16200000" flipH="1">
            <a:off x="6374034" y="5058464"/>
            <a:ext cx="185735" cy="98797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57D528F-9942-21FF-B57A-41439E322EFC}"/>
              </a:ext>
            </a:extLst>
          </p:cNvPr>
          <p:cNvSpPr txBox="1"/>
          <p:nvPr/>
        </p:nvSpPr>
        <p:spPr>
          <a:xfrm>
            <a:off x="6720516" y="4121625"/>
            <a:ext cx="567559" cy="369332"/>
          </a:xfrm>
          <a:prstGeom prst="rect">
            <a:avLst/>
          </a:prstGeom>
          <a:noFill/>
        </p:spPr>
        <p:txBody>
          <a:bodyPr wrap="square" rtlCol="0">
            <a:spAutoFit/>
          </a:bodyPr>
          <a:lstStyle/>
          <a:p>
            <a:r>
              <a:rPr lang="it-IT" b="1" dirty="0"/>
              <a:t>NO</a:t>
            </a:r>
          </a:p>
        </p:txBody>
      </p:sp>
      <p:sp>
        <p:nvSpPr>
          <p:cNvPr id="22" name="TextBox 21">
            <a:extLst>
              <a:ext uri="{FF2B5EF4-FFF2-40B4-BE49-F238E27FC236}">
                <a16:creationId xmlns:a16="http://schemas.microsoft.com/office/drawing/2014/main" id="{700EB6D2-3157-AC85-1A06-1771D79572CF}"/>
              </a:ext>
            </a:extLst>
          </p:cNvPr>
          <p:cNvSpPr txBox="1"/>
          <p:nvPr/>
        </p:nvSpPr>
        <p:spPr>
          <a:xfrm>
            <a:off x="5606503" y="5315379"/>
            <a:ext cx="567559" cy="369332"/>
          </a:xfrm>
          <a:prstGeom prst="rect">
            <a:avLst/>
          </a:prstGeom>
          <a:noFill/>
        </p:spPr>
        <p:txBody>
          <a:bodyPr wrap="square" rtlCol="0">
            <a:spAutoFit/>
          </a:bodyPr>
          <a:lstStyle/>
          <a:p>
            <a:r>
              <a:rPr lang="it-IT" b="1" dirty="0"/>
              <a:t>SI</a:t>
            </a:r>
          </a:p>
        </p:txBody>
      </p:sp>
      <p:sp>
        <p:nvSpPr>
          <p:cNvPr id="23" name="Rectangle: Rounded Corners 22">
            <a:extLst>
              <a:ext uri="{FF2B5EF4-FFF2-40B4-BE49-F238E27FC236}">
                <a16:creationId xmlns:a16="http://schemas.microsoft.com/office/drawing/2014/main" id="{136B0E43-815D-AFAC-0611-AA3136CC6A37}"/>
              </a:ext>
            </a:extLst>
          </p:cNvPr>
          <p:cNvSpPr/>
          <p:nvPr/>
        </p:nvSpPr>
        <p:spPr>
          <a:xfrm>
            <a:off x="8870734" y="5489775"/>
            <a:ext cx="857839" cy="311084"/>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END</a:t>
            </a:r>
          </a:p>
        </p:txBody>
      </p:sp>
      <p:cxnSp>
        <p:nvCxnSpPr>
          <p:cNvPr id="24" name="Straight Arrow Connector 23">
            <a:extLst>
              <a:ext uri="{FF2B5EF4-FFF2-40B4-BE49-F238E27FC236}">
                <a16:creationId xmlns:a16="http://schemas.microsoft.com/office/drawing/2014/main" id="{63C47A2D-92F4-F6C7-8E8A-AFA321731DAA}"/>
              </a:ext>
            </a:extLst>
          </p:cNvPr>
          <p:cNvCxnSpPr>
            <a:cxnSpLocks/>
            <a:stCxn id="14" idx="3"/>
            <a:endCxn id="23" idx="1"/>
          </p:cNvCxnSpPr>
          <p:nvPr/>
        </p:nvCxnSpPr>
        <p:spPr>
          <a:xfrm flipV="1">
            <a:off x="8269641" y="5645317"/>
            <a:ext cx="60109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2548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211474"/>
            <a:ext cx="8596668" cy="2207171"/>
          </a:xfrm>
        </p:spPr>
        <p:txBody>
          <a:bodyPr anchor="ctr">
            <a:normAutofit/>
          </a:bodyPr>
          <a:lstStyle/>
          <a:p>
            <a:pPr algn="ctr"/>
            <a:r>
              <a:rPr lang="it-IT" sz="4800" dirty="0"/>
              <a:t>Esercitazione pratica</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3673650"/>
            <a:ext cx="8596668" cy="1553445"/>
          </a:xfrm>
        </p:spPr>
        <p:txBody>
          <a:bodyPr>
            <a:normAutofit/>
          </a:bodyPr>
          <a:lstStyle/>
          <a:p>
            <a:pPr marL="0" indent="0" algn="ctr">
              <a:buNone/>
            </a:pPr>
            <a:r>
              <a:rPr lang="it-IT" sz="3200" dirty="0"/>
              <a:t>Scomposizione di Problemi Utilizzando il Sistema a Blocchi</a:t>
            </a:r>
          </a:p>
        </p:txBody>
      </p:sp>
    </p:spTree>
    <p:extLst>
      <p:ext uri="{BB962C8B-B14F-4D97-AF65-F5344CB8AC3E}">
        <p14:creationId xmlns:p14="http://schemas.microsoft.com/office/powerpoint/2010/main" val="2862770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a:xfrm>
            <a:off x="1097280" y="286603"/>
            <a:ext cx="10058400" cy="1057455"/>
          </a:xfrm>
        </p:spPr>
        <p:txBody>
          <a:bodyPr/>
          <a:lstStyle/>
          <a:p>
            <a:r>
              <a:rPr lang="it-IT" dirty="0"/>
              <a:t>Obiettivo dell'Esercitazione</a:t>
            </a:r>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77468" y="2202006"/>
            <a:ext cx="8596668" cy="4204138"/>
          </a:xfrm>
        </p:spPr>
        <p:txBody>
          <a:bodyPr>
            <a:normAutofit fontScale="92500" lnSpcReduction="20000"/>
          </a:bodyPr>
          <a:lstStyle/>
          <a:p>
            <a:pPr marL="0" indent="0">
              <a:buNone/>
            </a:pPr>
            <a:r>
              <a:rPr lang="it-IT" b="1" dirty="0"/>
              <a:t>Scegli uno dei Problemi Proposti</a:t>
            </a:r>
            <a:r>
              <a:rPr lang="it-IT" dirty="0"/>
              <a:t>: </a:t>
            </a:r>
          </a:p>
          <a:p>
            <a:pPr marL="0" indent="0">
              <a:buNone/>
            </a:pPr>
            <a:r>
              <a:rPr lang="it-IT" dirty="0"/>
              <a:t>	Di seguito troverai tre problemi di complessità crescente.</a:t>
            </a:r>
          </a:p>
          <a:p>
            <a:pPr marL="0" indent="0">
              <a:buNone/>
            </a:pPr>
            <a:r>
              <a:rPr lang="it-IT" b="1" dirty="0"/>
              <a:t>Analizza il Problema</a:t>
            </a:r>
            <a:r>
              <a:rPr lang="it-IT" dirty="0"/>
              <a:t>: </a:t>
            </a:r>
          </a:p>
          <a:p>
            <a:pPr marL="0" indent="0">
              <a:buNone/>
            </a:pPr>
            <a:r>
              <a:rPr lang="it-IT" dirty="0"/>
              <a:t>	Definisci l'obiettivo da raggiungere e identifica le sfide principali.</a:t>
            </a:r>
          </a:p>
          <a:p>
            <a:pPr marL="0" indent="0">
              <a:buNone/>
            </a:pPr>
            <a:r>
              <a:rPr lang="it-IT" b="1" dirty="0"/>
              <a:t>Suddividi in Blocchi</a:t>
            </a:r>
            <a:r>
              <a:rPr lang="it-IT" dirty="0"/>
              <a:t>: </a:t>
            </a:r>
          </a:p>
          <a:p>
            <a:pPr marL="0" indent="0">
              <a:buNone/>
            </a:pPr>
            <a:r>
              <a:rPr lang="it-IT" dirty="0"/>
              <a:t>	Spezza il problema in passaggi più piccoli e gestibili (blocchi).</a:t>
            </a:r>
          </a:p>
          <a:p>
            <a:pPr marL="0" indent="0">
              <a:buNone/>
            </a:pPr>
            <a:r>
              <a:rPr lang="it-IT" b="1" dirty="0"/>
              <a:t>Organizza i Blocchi</a:t>
            </a:r>
            <a:r>
              <a:rPr lang="it-IT" dirty="0"/>
              <a:t>: </a:t>
            </a:r>
          </a:p>
          <a:p>
            <a:pPr marL="0" indent="0">
              <a:buNone/>
            </a:pPr>
            <a:r>
              <a:rPr lang="it-IT" dirty="0"/>
              <a:t>	Ordina i blocchi in una sequenza logica che porti dalla situazione iniziale alla </a:t>
            </a:r>
            <a:br>
              <a:rPr lang="it-IT" dirty="0"/>
            </a:br>
            <a:r>
              <a:rPr lang="it-IT" dirty="0"/>
              <a:t>	risoluzione del problema.</a:t>
            </a:r>
          </a:p>
          <a:p>
            <a:pPr marL="0" indent="0">
              <a:buNone/>
            </a:pPr>
            <a:r>
              <a:rPr lang="it-IT" b="1" dirty="0"/>
              <a:t>Valuta e Rifletti</a:t>
            </a:r>
            <a:r>
              <a:rPr lang="it-IT" dirty="0"/>
              <a:t>: </a:t>
            </a:r>
          </a:p>
          <a:p>
            <a:pPr marL="0" indent="0">
              <a:buNone/>
            </a:pPr>
            <a:r>
              <a:rPr lang="it-IT" dirty="0"/>
              <a:t>	Considera eventuali ostacoli o dipendenze tra i blocchi.</a:t>
            </a:r>
          </a:p>
        </p:txBody>
      </p:sp>
      <p:sp>
        <p:nvSpPr>
          <p:cNvPr id="5" name="Rectangle 4">
            <a:extLst>
              <a:ext uri="{FF2B5EF4-FFF2-40B4-BE49-F238E27FC236}">
                <a16:creationId xmlns:a16="http://schemas.microsoft.com/office/drawing/2014/main" id="{F3D984B2-66DC-4894-E82D-34CD36A3BB3B}"/>
              </a:ext>
            </a:extLst>
          </p:cNvPr>
          <p:cNvSpPr/>
          <p:nvPr/>
        </p:nvSpPr>
        <p:spPr>
          <a:xfrm>
            <a:off x="738130" y="1432193"/>
            <a:ext cx="10675345" cy="39660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TextBox 3">
            <a:extLst>
              <a:ext uri="{FF2B5EF4-FFF2-40B4-BE49-F238E27FC236}">
                <a16:creationId xmlns:a16="http://schemas.microsoft.com/office/drawing/2014/main" id="{C2C3DDF5-238F-4000-0641-18A3A12B667C}"/>
              </a:ext>
            </a:extLst>
          </p:cNvPr>
          <p:cNvSpPr txBox="1"/>
          <p:nvPr/>
        </p:nvSpPr>
        <p:spPr>
          <a:xfrm>
            <a:off x="1777468" y="1367135"/>
            <a:ext cx="8596668" cy="923330"/>
          </a:xfrm>
          <a:prstGeom prst="rect">
            <a:avLst/>
          </a:prstGeom>
          <a:noFill/>
        </p:spPr>
        <p:txBody>
          <a:bodyPr wrap="square" rtlCol="0">
            <a:spAutoFit/>
          </a:bodyPr>
          <a:lstStyle/>
          <a:p>
            <a:pPr marL="285750" indent="-285750">
              <a:buFont typeface="Arial" panose="020B0604020202020204" pitchFamily="34" charset="0"/>
              <a:buChar char="•"/>
            </a:pPr>
            <a:r>
              <a:rPr lang="it-IT" dirty="0"/>
              <a:t> Applicare il concetto di suddivisione di problemi complessi in blocchi gestibili.</a:t>
            </a:r>
          </a:p>
          <a:p>
            <a:pPr marL="285750" indent="-285750">
              <a:buFont typeface="Arial" panose="020B0604020202020204" pitchFamily="34" charset="0"/>
              <a:buChar char="•"/>
            </a:pPr>
            <a:r>
              <a:rPr lang="it-IT" dirty="0"/>
              <a:t> Comprendere come trasformare una sfida astratta in un insieme di azioni concrete.</a:t>
            </a:r>
          </a:p>
        </p:txBody>
      </p:sp>
    </p:spTree>
    <p:extLst>
      <p:ext uri="{BB962C8B-B14F-4D97-AF65-F5344CB8AC3E}">
        <p14:creationId xmlns:p14="http://schemas.microsoft.com/office/powerpoint/2010/main" val="2877898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Far crescere una pianta</a:t>
            </a:r>
            <a:endParaRPr lang="it-IT"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2042832"/>
            <a:ext cx="8596668" cy="3254104"/>
          </a:xfrm>
        </p:spPr>
        <p:txBody>
          <a:bodyPr>
            <a:normAutofit/>
          </a:bodyPr>
          <a:lstStyle/>
          <a:p>
            <a:pPr marL="0" indent="0">
              <a:buNone/>
            </a:pPr>
            <a:r>
              <a:rPr lang="it-IT" b="1" dirty="0"/>
              <a:t>Obiettivo</a:t>
            </a:r>
            <a:r>
              <a:rPr lang="it-IT" dirty="0"/>
              <a:t>: </a:t>
            </a:r>
          </a:p>
          <a:p>
            <a:pPr marL="0" indent="0">
              <a:buNone/>
            </a:pPr>
            <a:r>
              <a:rPr lang="it-IT" dirty="0"/>
              <a:t>	Vuoi far crescere una pianta nel tuo giardino. Come organizzi i passaggi?</a:t>
            </a:r>
          </a:p>
          <a:p>
            <a:pPr marL="0" indent="0">
              <a:buNone/>
            </a:pPr>
            <a:r>
              <a:rPr lang="it-IT" b="1" dirty="0"/>
              <a:t>Esempio</a:t>
            </a:r>
            <a:r>
              <a:rPr lang="it-IT" dirty="0"/>
              <a:t>: </a:t>
            </a:r>
          </a:p>
          <a:p>
            <a:pPr lvl="1"/>
            <a:r>
              <a:rPr lang="it-IT" sz="2000" dirty="0"/>
              <a:t>	Scegli il tipo di pianta</a:t>
            </a:r>
          </a:p>
          <a:p>
            <a:pPr lvl="1"/>
            <a:r>
              <a:rPr lang="it-IT" sz="2000" dirty="0"/>
              <a:t>	Trova il posto giusto nel giardino </a:t>
            </a:r>
          </a:p>
          <a:p>
            <a:pPr lvl="1"/>
            <a:r>
              <a:rPr lang="it-IT" sz="2000" dirty="0"/>
              <a:t>	Prepara la terra</a:t>
            </a:r>
          </a:p>
          <a:p>
            <a:pPr lvl="1"/>
            <a:r>
              <a:rPr lang="it-IT" sz="2000" dirty="0"/>
              <a:t>	Annaffialo fino a quando il seme non germoglia</a:t>
            </a:r>
          </a:p>
        </p:txBody>
      </p:sp>
      <p:sp>
        <p:nvSpPr>
          <p:cNvPr id="4" name="TextBox 3">
            <a:extLst>
              <a:ext uri="{FF2B5EF4-FFF2-40B4-BE49-F238E27FC236}">
                <a16:creationId xmlns:a16="http://schemas.microsoft.com/office/drawing/2014/main" id="{C2C3DDF5-238F-4000-0641-18A3A12B667C}"/>
              </a:ext>
            </a:extLst>
          </p:cNvPr>
          <p:cNvSpPr txBox="1"/>
          <p:nvPr/>
        </p:nvSpPr>
        <p:spPr>
          <a:xfrm>
            <a:off x="9948233" y="1737360"/>
            <a:ext cx="1551178" cy="369332"/>
          </a:xfrm>
          <a:prstGeom prst="rect">
            <a:avLst/>
          </a:prstGeom>
          <a:noFill/>
        </p:spPr>
        <p:txBody>
          <a:bodyPr wrap="square" rtlCol="0">
            <a:spAutoFit/>
          </a:bodyPr>
          <a:lstStyle/>
          <a:p>
            <a:r>
              <a:rPr lang="it-IT" dirty="0"/>
              <a:t>Livello BASE</a:t>
            </a:r>
          </a:p>
        </p:txBody>
      </p:sp>
    </p:spTree>
    <p:extLst>
      <p:ext uri="{BB962C8B-B14F-4D97-AF65-F5344CB8AC3E}">
        <p14:creationId xmlns:p14="http://schemas.microsoft.com/office/powerpoint/2010/main" val="2910254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Organizzare una gita in bicicletta</a:t>
            </a:r>
            <a:endParaRPr lang="it-IT"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1987722"/>
            <a:ext cx="8596668" cy="4204138"/>
          </a:xfrm>
        </p:spPr>
        <p:txBody>
          <a:bodyPr>
            <a:normAutofit/>
          </a:bodyPr>
          <a:lstStyle/>
          <a:p>
            <a:pPr marL="0" indent="0">
              <a:buNone/>
            </a:pPr>
            <a:r>
              <a:rPr lang="it-IT" b="1" dirty="0"/>
              <a:t>Obiettivo</a:t>
            </a:r>
            <a:r>
              <a:rPr lang="it-IT" dirty="0"/>
              <a:t>: </a:t>
            </a:r>
          </a:p>
          <a:p>
            <a:pPr marL="0" indent="0">
              <a:buNone/>
            </a:pPr>
            <a:r>
              <a:rPr lang="it-IT" dirty="0"/>
              <a:t>	Hai deciso di fare una gita in bicicletta con gli amici nel weekend.</a:t>
            </a:r>
          </a:p>
          <a:p>
            <a:pPr marL="0" indent="0">
              <a:buNone/>
            </a:pPr>
            <a:r>
              <a:rPr lang="it-IT" b="1" dirty="0"/>
              <a:t>Sfide</a:t>
            </a:r>
            <a:r>
              <a:rPr lang="it-IT" dirty="0"/>
              <a:t>: </a:t>
            </a:r>
          </a:p>
          <a:p>
            <a:pPr lvl="1"/>
            <a:r>
              <a:rPr lang="it-IT" sz="2000" dirty="0"/>
              <a:t>Decidi la destinazione</a:t>
            </a:r>
          </a:p>
          <a:p>
            <a:pPr lvl="1"/>
            <a:r>
              <a:rPr lang="it-IT" sz="2000" dirty="0"/>
              <a:t>Controlla il meteo</a:t>
            </a:r>
          </a:p>
          <a:p>
            <a:pPr lvl="1"/>
            <a:r>
              <a:rPr lang="it-IT" sz="2000" dirty="0"/>
              <a:t>Se il tempo è bello, procedi; altrimenti, pensa a un'attività alternativa</a:t>
            </a:r>
          </a:p>
          <a:p>
            <a:pPr lvl="1"/>
            <a:r>
              <a:rPr lang="it-IT" sz="2000" dirty="0"/>
              <a:t>Contatta gli amici e concorda l'orario e il luogo d'incontro.</a:t>
            </a:r>
          </a:p>
          <a:p>
            <a:pPr lvl="1"/>
            <a:r>
              <a:rPr lang="it-IT" sz="2000" dirty="0"/>
              <a:t>Prepara la bicicletta (controlla freni e gonfia le ruote)</a:t>
            </a:r>
          </a:p>
          <a:p>
            <a:pPr lvl="1"/>
            <a:r>
              <a:rPr lang="it-IT" sz="2000" dirty="0"/>
              <a:t>Prepara uno zainetto con acqua e snack</a:t>
            </a:r>
          </a:p>
        </p:txBody>
      </p:sp>
      <p:sp>
        <p:nvSpPr>
          <p:cNvPr id="4" name="TextBox 3">
            <a:extLst>
              <a:ext uri="{FF2B5EF4-FFF2-40B4-BE49-F238E27FC236}">
                <a16:creationId xmlns:a16="http://schemas.microsoft.com/office/drawing/2014/main" id="{C2C3DDF5-238F-4000-0641-18A3A12B667C}"/>
              </a:ext>
            </a:extLst>
          </p:cNvPr>
          <p:cNvSpPr txBox="1"/>
          <p:nvPr/>
        </p:nvSpPr>
        <p:spPr>
          <a:xfrm>
            <a:off x="9240951" y="1737360"/>
            <a:ext cx="2619814" cy="369332"/>
          </a:xfrm>
          <a:prstGeom prst="rect">
            <a:avLst/>
          </a:prstGeom>
          <a:noFill/>
        </p:spPr>
        <p:txBody>
          <a:bodyPr wrap="square" rtlCol="0">
            <a:spAutoFit/>
          </a:bodyPr>
          <a:lstStyle/>
          <a:p>
            <a:r>
              <a:rPr lang="it-IT" dirty="0"/>
              <a:t>Livello INTERMEDIO</a:t>
            </a:r>
          </a:p>
        </p:txBody>
      </p:sp>
    </p:spTree>
    <p:extLst>
      <p:ext uri="{BB962C8B-B14F-4D97-AF65-F5344CB8AC3E}">
        <p14:creationId xmlns:p14="http://schemas.microsoft.com/office/powerpoint/2010/main" val="373668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Organizzare una Festa di Compleanno</a:t>
            </a:r>
            <a:endParaRPr lang="it-IT"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1998232"/>
            <a:ext cx="8596668" cy="4204138"/>
          </a:xfrm>
        </p:spPr>
        <p:txBody>
          <a:bodyPr>
            <a:normAutofit lnSpcReduction="10000"/>
          </a:bodyPr>
          <a:lstStyle/>
          <a:p>
            <a:pPr marL="0" indent="0">
              <a:buNone/>
            </a:pPr>
            <a:r>
              <a:rPr lang="it-IT" b="1" dirty="0"/>
              <a:t>Obiettivo</a:t>
            </a:r>
            <a:r>
              <a:rPr lang="it-IT" dirty="0"/>
              <a:t>: </a:t>
            </a:r>
          </a:p>
          <a:p>
            <a:pPr marL="0" indent="0">
              <a:buNone/>
            </a:pPr>
            <a:r>
              <a:rPr lang="it-IT" dirty="0"/>
              <a:t>	Hai deciso di organizzare una festa di compleanno per il tuo migliore amico </a:t>
            </a:r>
            <a:br>
              <a:rPr lang="it-IT" dirty="0"/>
            </a:br>
            <a:r>
              <a:rPr lang="it-IT" dirty="0"/>
              <a:t>       a casa tua. Come organizzeresti l'evento?</a:t>
            </a:r>
          </a:p>
          <a:p>
            <a:pPr marL="0" indent="0">
              <a:buNone/>
            </a:pPr>
            <a:r>
              <a:rPr lang="it-IT" b="1" dirty="0"/>
              <a:t>Sfide</a:t>
            </a:r>
            <a:r>
              <a:rPr lang="it-IT" dirty="0"/>
              <a:t>: </a:t>
            </a:r>
          </a:p>
          <a:p>
            <a:pPr lvl="1"/>
            <a:r>
              <a:rPr lang="it-IT" sz="2200" dirty="0"/>
              <a:t>Decidi il Tema della Festa</a:t>
            </a:r>
          </a:p>
          <a:p>
            <a:pPr lvl="1"/>
            <a:r>
              <a:rPr lang="it-IT" sz="2200" dirty="0"/>
              <a:t>Preparazione della Lista degli Invitati</a:t>
            </a:r>
          </a:p>
          <a:p>
            <a:pPr lvl="1"/>
            <a:r>
              <a:rPr lang="it-IT" sz="2200" dirty="0"/>
              <a:t>Recapita gli inviti</a:t>
            </a:r>
          </a:p>
          <a:p>
            <a:pPr lvl="1"/>
            <a:r>
              <a:rPr lang="it-IT" sz="2200" dirty="0"/>
              <a:t>Pianifica il menu</a:t>
            </a:r>
          </a:p>
          <a:p>
            <a:pPr lvl="1"/>
            <a:r>
              <a:rPr lang="it-IT" sz="2200" dirty="0"/>
              <a:t>Prepara la casa</a:t>
            </a:r>
          </a:p>
          <a:p>
            <a:pPr lvl="1"/>
            <a:r>
              <a:rPr lang="it-IT" sz="2200" dirty="0"/>
              <a:t>Pianifica attività e giochi</a:t>
            </a:r>
          </a:p>
          <a:p>
            <a:pPr lvl="1"/>
            <a:r>
              <a:rPr lang="it-IT" sz="2200" dirty="0"/>
              <a:t>Organizza il dopo festa, le pulizie.</a:t>
            </a:r>
          </a:p>
        </p:txBody>
      </p:sp>
      <p:sp>
        <p:nvSpPr>
          <p:cNvPr id="4" name="TextBox 3">
            <a:extLst>
              <a:ext uri="{FF2B5EF4-FFF2-40B4-BE49-F238E27FC236}">
                <a16:creationId xmlns:a16="http://schemas.microsoft.com/office/drawing/2014/main" id="{C2C3DDF5-238F-4000-0641-18A3A12B667C}"/>
              </a:ext>
            </a:extLst>
          </p:cNvPr>
          <p:cNvSpPr txBox="1"/>
          <p:nvPr/>
        </p:nvSpPr>
        <p:spPr>
          <a:xfrm>
            <a:off x="9441456" y="1713293"/>
            <a:ext cx="2168122" cy="369332"/>
          </a:xfrm>
          <a:prstGeom prst="rect">
            <a:avLst/>
          </a:prstGeom>
          <a:noFill/>
        </p:spPr>
        <p:txBody>
          <a:bodyPr wrap="square" rtlCol="0">
            <a:spAutoFit/>
          </a:bodyPr>
          <a:lstStyle/>
          <a:p>
            <a:r>
              <a:rPr lang="it-IT" dirty="0"/>
              <a:t>Livello AVANZATO</a:t>
            </a:r>
          </a:p>
        </p:txBody>
      </p:sp>
    </p:spTree>
    <p:extLst>
      <p:ext uri="{BB962C8B-B14F-4D97-AF65-F5344CB8AC3E}">
        <p14:creationId xmlns:p14="http://schemas.microsoft.com/office/powerpoint/2010/main" val="1568066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Ciclo di vita di un processo</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170055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48BC-0CA3-3AE3-02D4-59EF9830CC1E}"/>
              </a:ext>
            </a:extLst>
          </p:cNvPr>
          <p:cNvSpPr>
            <a:spLocks noGrp="1"/>
          </p:cNvSpPr>
          <p:nvPr>
            <p:ph type="title"/>
          </p:nvPr>
        </p:nvSpPr>
        <p:spPr/>
        <p:txBody>
          <a:bodyPr/>
          <a:lstStyle/>
          <a:p>
            <a:pPr marR="0" rtl="0"/>
            <a:r>
              <a:rPr lang="it-IT" b="1" i="0" u="none" strike="noStrike" baseline="0" dirty="0"/>
              <a:t>Ciclo di vita di una soluzione</a:t>
            </a:r>
            <a:endParaRPr lang="it-IT" b="0" i="0" u="none" strike="noStrike" baseline="0" dirty="0"/>
          </a:p>
        </p:txBody>
      </p:sp>
      <p:sp>
        <p:nvSpPr>
          <p:cNvPr id="3" name="Text Placeholder 2">
            <a:extLst>
              <a:ext uri="{FF2B5EF4-FFF2-40B4-BE49-F238E27FC236}">
                <a16:creationId xmlns:a16="http://schemas.microsoft.com/office/drawing/2014/main" id="{DD0F109F-A5B2-EA4C-05B6-DC8E762D3AD7}"/>
              </a:ext>
            </a:extLst>
          </p:cNvPr>
          <p:cNvSpPr>
            <a:spLocks noGrp="1"/>
          </p:cNvSpPr>
          <p:nvPr>
            <p:ph type="body" idx="1"/>
          </p:nvPr>
        </p:nvSpPr>
        <p:spPr>
          <a:xfrm>
            <a:off x="5507184" y="2033014"/>
            <a:ext cx="4890538" cy="4538383"/>
          </a:xfrm>
        </p:spPr>
        <p:txBody>
          <a:bodyPr>
            <a:normAutofit/>
          </a:bodyPr>
          <a:lstStyle/>
          <a:p>
            <a:pPr marL="57150" indent="0">
              <a:buNone/>
            </a:pPr>
            <a:r>
              <a:rPr lang="it-IT" sz="2200" b="1" i="0" u="none" strike="noStrike" baseline="0" dirty="0">
                <a:latin typeface="+mj-lt"/>
              </a:rPr>
              <a:t>I processi non sono monolitici o immutabili; sono strutture dinamiche che evolvono nel tempo</a:t>
            </a:r>
          </a:p>
          <a:p>
            <a:pPr marL="57150" indent="0">
              <a:buNone/>
            </a:pPr>
            <a:r>
              <a:rPr lang="it-IT" sz="2000" dirty="0">
                <a:latin typeface="+mj-lt"/>
              </a:rPr>
              <a:t>Rappresentare i problemi e le soluzioni come processi scomposti in passi aiuta a comprenderli e gestirli meglio.</a:t>
            </a:r>
          </a:p>
          <a:p>
            <a:pPr marL="57150" indent="0">
              <a:buNone/>
            </a:pPr>
            <a:r>
              <a:rPr lang="it-IT" sz="2000" dirty="0"/>
              <a:t>Con l'esperienza e l'uso continuato, si acquisisce la capacità di analizzare e migliorare il processo (ampliarne o rimpicciolirne delle parti)</a:t>
            </a:r>
          </a:p>
          <a:p>
            <a:pPr marL="57150" indent="0">
              <a:buNone/>
            </a:pPr>
            <a:endParaRPr lang="it-IT" sz="2000" b="0" i="0" u="none" strike="noStrike" baseline="0" dirty="0">
              <a:latin typeface="+mj-lt"/>
            </a:endParaRPr>
          </a:p>
        </p:txBody>
      </p:sp>
      <p:pic>
        <p:nvPicPr>
          <p:cNvPr id="5" name="Picture 4">
            <a:extLst>
              <a:ext uri="{FF2B5EF4-FFF2-40B4-BE49-F238E27FC236}">
                <a16:creationId xmlns:a16="http://schemas.microsoft.com/office/drawing/2014/main" id="{6610426C-7E6A-27BB-B637-C898B2B927F8}"/>
              </a:ext>
            </a:extLst>
          </p:cNvPr>
          <p:cNvPicPr>
            <a:picLocks noChangeAspect="1"/>
          </p:cNvPicPr>
          <p:nvPr/>
        </p:nvPicPr>
        <p:blipFill>
          <a:blip r:embed="rId2"/>
          <a:stretch>
            <a:fillRect/>
          </a:stretch>
        </p:blipFill>
        <p:spPr>
          <a:xfrm>
            <a:off x="1712035" y="2033014"/>
            <a:ext cx="3795149" cy="3795149"/>
          </a:xfrm>
          <a:prstGeom prst="rect">
            <a:avLst/>
          </a:prstGeom>
        </p:spPr>
      </p:pic>
    </p:spTree>
    <p:extLst>
      <p:ext uri="{BB962C8B-B14F-4D97-AF65-F5344CB8AC3E}">
        <p14:creationId xmlns:p14="http://schemas.microsoft.com/office/powerpoint/2010/main" val="2076105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48BC-0CA3-3AE3-02D4-59EF9830CC1E}"/>
              </a:ext>
            </a:extLst>
          </p:cNvPr>
          <p:cNvSpPr>
            <a:spLocks noGrp="1"/>
          </p:cNvSpPr>
          <p:nvPr>
            <p:ph type="title"/>
          </p:nvPr>
        </p:nvSpPr>
        <p:spPr/>
        <p:txBody>
          <a:bodyPr/>
          <a:lstStyle/>
          <a:p>
            <a:pPr marR="0" rtl="0"/>
            <a:r>
              <a:rPr lang="it-IT" b="1" i="0" u="none" strike="noStrike" baseline="0" dirty="0"/>
              <a:t>Ciclo di vita di una soluzione</a:t>
            </a:r>
            <a:endParaRPr lang="it-IT" b="0" i="0" u="none" strike="noStrike" baseline="0" dirty="0"/>
          </a:p>
        </p:txBody>
      </p:sp>
      <p:sp>
        <p:nvSpPr>
          <p:cNvPr id="3" name="Text Placeholder 2">
            <a:extLst>
              <a:ext uri="{FF2B5EF4-FFF2-40B4-BE49-F238E27FC236}">
                <a16:creationId xmlns:a16="http://schemas.microsoft.com/office/drawing/2014/main" id="{DD0F109F-A5B2-EA4C-05B6-DC8E762D3AD7}"/>
              </a:ext>
            </a:extLst>
          </p:cNvPr>
          <p:cNvSpPr>
            <a:spLocks noGrp="1"/>
          </p:cNvSpPr>
          <p:nvPr>
            <p:ph type="body" idx="1"/>
          </p:nvPr>
        </p:nvSpPr>
        <p:spPr>
          <a:xfrm>
            <a:off x="5518201" y="1886332"/>
            <a:ext cx="4890538" cy="4538383"/>
          </a:xfrm>
        </p:spPr>
        <p:txBody>
          <a:bodyPr>
            <a:normAutofit/>
          </a:bodyPr>
          <a:lstStyle/>
          <a:p>
            <a:pPr marL="57150" indent="0">
              <a:buNone/>
            </a:pPr>
            <a:r>
              <a:rPr lang="it-IT" sz="2200" b="1" i="0" u="none" strike="noStrike" baseline="0" dirty="0">
                <a:latin typeface="+mj-lt"/>
              </a:rPr>
              <a:t>I processi non sono monolitici o immutabili; sono strutture dinamiche che evolvono nel tempo</a:t>
            </a:r>
          </a:p>
          <a:p>
            <a:pPr marL="0" indent="0">
              <a:buNone/>
            </a:pPr>
            <a:r>
              <a:rPr lang="it-IT" sz="2000" dirty="0"/>
              <a:t>Ogni soluzione attraversa un ciclo di vita: dalla creazione iniziale, attraverso varie fasi di implementazione e revisione, fino al suo continuo miglioramento.</a:t>
            </a:r>
          </a:p>
          <a:p>
            <a:pPr marL="0" indent="0">
              <a:buNone/>
            </a:pPr>
            <a:r>
              <a:rPr lang="it-IT" sz="2000" dirty="0"/>
              <a:t>La visualizzazione del processo consente di monitorare e adattare la soluzione nel tempo, in risposta a nuove informazioni o cambiamenti nel contesto.</a:t>
            </a:r>
          </a:p>
          <a:p>
            <a:pPr marL="57150" indent="0">
              <a:buNone/>
            </a:pPr>
            <a:endParaRPr lang="it-IT" sz="2000" b="0" i="0" u="none" strike="noStrike" baseline="0" dirty="0">
              <a:latin typeface="+mj-lt"/>
            </a:endParaRPr>
          </a:p>
        </p:txBody>
      </p:sp>
      <p:pic>
        <p:nvPicPr>
          <p:cNvPr id="4" name="Picture 3">
            <a:extLst>
              <a:ext uri="{FF2B5EF4-FFF2-40B4-BE49-F238E27FC236}">
                <a16:creationId xmlns:a16="http://schemas.microsoft.com/office/drawing/2014/main" id="{632264A2-494C-23AB-DBEB-2B5F2AC10FB0}"/>
              </a:ext>
            </a:extLst>
          </p:cNvPr>
          <p:cNvPicPr>
            <a:picLocks noChangeAspect="1"/>
          </p:cNvPicPr>
          <p:nvPr/>
        </p:nvPicPr>
        <p:blipFill>
          <a:blip r:embed="rId2"/>
          <a:stretch>
            <a:fillRect/>
          </a:stretch>
        </p:blipFill>
        <p:spPr>
          <a:xfrm>
            <a:off x="1723052" y="2004535"/>
            <a:ext cx="3795149" cy="3795149"/>
          </a:xfrm>
          <a:prstGeom prst="rect">
            <a:avLst/>
          </a:prstGeom>
        </p:spPr>
      </p:pic>
    </p:spTree>
    <p:extLst>
      <p:ext uri="{BB962C8B-B14F-4D97-AF65-F5344CB8AC3E}">
        <p14:creationId xmlns:p14="http://schemas.microsoft.com/office/powerpoint/2010/main" val="3992878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48BC-0CA3-3AE3-02D4-59EF9830CC1E}"/>
              </a:ext>
            </a:extLst>
          </p:cNvPr>
          <p:cNvSpPr>
            <a:spLocks noGrp="1"/>
          </p:cNvSpPr>
          <p:nvPr>
            <p:ph type="title"/>
          </p:nvPr>
        </p:nvSpPr>
        <p:spPr/>
        <p:txBody>
          <a:bodyPr/>
          <a:lstStyle/>
          <a:p>
            <a:pPr marR="0" rtl="0"/>
            <a:r>
              <a:rPr lang="it-IT" b="1" i="0" u="none" strike="noStrike" baseline="0" dirty="0"/>
              <a:t>Ciclo di vita di una soluzione</a:t>
            </a:r>
            <a:endParaRPr lang="it-IT" b="0" i="0" u="none" strike="noStrike" baseline="0" dirty="0"/>
          </a:p>
        </p:txBody>
      </p:sp>
      <p:sp>
        <p:nvSpPr>
          <p:cNvPr id="3" name="Text Placeholder 2">
            <a:extLst>
              <a:ext uri="{FF2B5EF4-FFF2-40B4-BE49-F238E27FC236}">
                <a16:creationId xmlns:a16="http://schemas.microsoft.com/office/drawing/2014/main" id="{DD0F109F-A5B2-EA4C-05B6-DC8E762D3AD7}"/>
              </a:ext>
            </a:extLst>
          </p:cNvPr>
          <p:cNvSpPr>
            <a:spLocks noGrp="1"/>
          </p:cNvSpPr>
          <p:nvPr>
            <p:ph type="body" idx="1"/>
          </p:nvPr>
        </p:nvSpPr>
        <p:spPr>
          <a:xfrm>
            <a:off x="4651334" y="1936531"/>
            <a:ext cx="6376549" cy="2984938"/>
          </a:xfrm>
        </p:spPr>
        <p:txBody>
          <a:bodyPr>
            <a:normAutofit/>
          </a:bodyPr>
          <a:lstStyle/>
          <a:p>
            <a:pPr marL="57150" indent="0">
              <a:buNone/>
            </a:pPr>
            <a:r>
              <a:rPr lang="it-IT" sz="2200" b="1" i="0" u="none" strike="noStrike" baseline="0" dirty="0">
                <a:latin typeface="+mj-lt"/>
              </a:rPr>
              <a:t>Evoluzione = Miglioramento</a:t>
            </a:r>
          </a:p>
          <a:p>
            <a:pPr marL="57150" indent="0">
              <a:buNone/>
            </a:pPr>
            <a:r>
              <a:rPr lang="it-IT" sz="2000" dirty="0"/>
              <a:t>Rendere un processo più efficiente, efficace e adattato alle esigenze attuali è un segno di progresso e innovazione.</a:t>
            </a:r>
          </a:p>
          <a:p>
            <a:pPr marL="57150" indent="0">
              <a:buNone/>
            </a:pPr>
            <a:r>
              <a:rPr lang="it-IT" sz="2000" dirty="0"/>
              <a:t>La rappresentazione standardizzata del processo non è un limite, ma uno strumento per guidare la sua evoluzione e ottimizzazione</a:t>
            </a:r>
            <a:endParaRPr lang="it-IT" sz="2000" b="0" i="0" u="none" strike="noStrike" baseline="0" dirty="0">
              <a:latin typeface="+mj-lt"/>
            </a:endParaRPr>
          </a:p>
        </p:txBody>
      </p:sp>
      <p:pic>
        <p:nvPicPr>
          <p:cNvPr id="4" name="Picture 3">
            <a:extLst>
              <a:ext uri="{FF2B5EF4-FFF2-40B4-BE49-F238E27FC236}">
                <a16:creationId xmlns:a16="http://schemas.microsoft.com/office/drawing/2014/main" id="{632264A2-494C-23AB-DBEB-2B5F2AC10FB0}"/>
              </a:ext>
            </a:extLst>
          </p:cNvPr>
          <p:cNvPicPr>
            <a:picLocks noChangeAspect="1"/>
          </p:cNvPicPr>
          <p:nvPr/>
        </p:nvPicPr>
        <p:blipFill>
          <a:blip r:embed="rId2"/>
          <a:stretch>
            <a:fillRect/>
          </a:stretch>
        </p:blipFill>
        <p:spPr>
          <a:xfrm>
            <a:off x="1738612" y="1936531"/>
            <a:ext cx="2394865" cy="2394865"/>
          </a:xfrm>
          <a:prstGeom prst="rect">
            <a:avLst/>
          </a:prstGeom>
        </p:spPr>
      </p:pic>
      <p:sp>
        <p:nvSpPr>
          <p:cNvPr id="5" name="Text Placeholder 2">
            <a:extLst>
              <a:ext uri="{FF2B5EF4-FFF2-40B4-BE49-F238E27FC236}">
                <a16:creationId xmlns:a16="http://schemas.microsoft.com/office/drawing/2014/main" id="{65BB3AB7-7133-007F-7239-97E80F5939CB}"/>
              </a:ext>
            </a:extLst>
          </p:cNvPr>
          <p:cNvSpPr txBox="1">
            <a:spLocks/>
          </p:cNvSpPr>
          <p:nvPr/>
        </p:nvSpPr>
        <p:spPr>
          <a:xfrm>
            <a:off x="1644805" y="4530567"/>
            <a:ext cx="8596667" cy="20408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57150" indent="0">
              <a:buNone/>
            </a:pPr>
            <a:r>
              <a:rPr lang="it-IT" sz="2200" b="1" dirty="0">
                <a:latin typeface="+mj-lt"/>
              </a:rPr>
              <a:t>In conclusione: un processo è un ente in continua evoluzione. </a:t>
            </a:r>
          </a:p>
          <a:p>
            <a:pPr marL="57150" indent="0">
              <a:buFont typeface="Wingdings 3" charset="2"/>
              <a:buNone/>
            </a:pPr>
            <a:r>
              <a:rPr lang="it-IT" sz="2000" dirty="0"/>
              <a:t>La sua rappresentazione e gestione non solo ne facilita la comprensione e l'implementazione, ma fornisce anche una struttura flessibile che si può adattare alle mutevoli esigenze e circostanze.</a:t>
            </a:r>
            <a:endParaRPr lang="it-IT" sz="2000" dirty="0">
              <a:latin typeface="+mj-lt"/>
            </a:endParaRPr>
          </a:p>
        </p:txBody>
      </p:sp>
    </p:spTree>
    <p:extLst>
      <p:ext uri="{BB962C8B-B14F-4D97-AF65-F5344CB8AC3E}">
        <p14:creationId xmlns:p14="http://schemas.microsoft.com/office/powerpoint/2010/main" val="3166684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765833-4ABA-494D-86A9-1A1C4465395D}"/>
              </a:ext>
            </a:extLst>
          </p:cNvPr>
          <p:cNvSpPr>
            <a:spLocks noGrp="1"/>
          </p:cNvSpPr>
          <p:nvPr>
            <p:ph type="title"/>
          </p:nvPr>
        </p:nvSpPr>
        <p:spPr/>
        <p:txBody>
          <a:bodyPr/>
          <a:lstStyle/>
          <a:p>
            <a:r>
              <a:rPr lang="it-IT" dirty="0"/>
              <a:t>Sommario</a:t>
            </a:r>
          </a:p>
        </p:txBody>
      </p:sp>
      <p:sp>
        <p:nvSpPr>
          <p:cNvPr id="3" name="Segnaposto contenuto 2">
            <a:extLst>
              <a:ext uri="{FF2B5EF4-FFF2-40B4-BE49-F238E27FC236}">
                <a16:creationId xmlns:a16="http://schemas.microsoft.com/office/drawing/2014/main" id="{AB66655B-6C68-45F8-879C-5225CC2EFECA}"/>
              </a:ext>
            </a:extLst>
          </p:cNvPr>
          <p:cNvSpPr>
            <a:spLocks noGrp="1"/>
          </p:cNvSpPr>
          <p:nvPr>
            <p:ph idx="1"/>
          </p:nvPr>
        </p:nvSpPr>
        <p:spPr>
          <a:xfrm>
            <a:off x="6111766" y="947630"/>
            <a:ext cx="5059680" cy="5350341"/>
          </a:xfr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normAutofit/>
          </a:bodyPr>
          <a:lstStyle/>
          <a:p>
            <a:pPr marL="1082675" indent="-280988"/>
            <a:endParaRPr lang="it-IT" sz="800" b="1" dirty="0"/>
          </a:p>
          <a:p>
            <a:pPr marL="1082675" indent="-280988"/>
            <a:r>
              <a:rPr lang="it-IT" b="1" dirty="0"/>
              <a:t>Cosa è </a:t>
            </a:r>
            <a:r>
              <a:rPr lang="it-IT" b="1" dirty="0" err="1"/>
              <a:t>Flussu</a:t>
            </a:r>
            <a:endParaRPr lang="it-IT" b="1" dirty="0"/>
          </a:p>
          <a:p>
            <a:pPr marL="1082675" indent="-280988"/>
            <a:r>
              <a:rPr lang="it-IT" b="1" dirty="0"/>
              <a:t>Analisi dei Processi</a:t>
            </a:r>
          </a:p>
          <a:p>
            <a:pPr marL="1519238" lvl="1" indent="-266700"/>
            <a:r>
              <a:rPr lang="it-IT" dirty="0"/>
              <a:t>Esercitazione</a:t>
            </a:r>
          </a:p>
          <a:p>
            <a:pPr marL="1082675" indent="-280988"/>
            <a:r>
              <a:rPr lang="it-IT" b="1" dirty="0"/>
              <a:t>Ciclo di vita dei processi</a:t>
            </a:r>
          </a:p>
          <a:p>
            <a:pPr marL="1082675" indent="-280988"/>
            <a:r>
              <a:rPr lang="it-IT" b="1" dirty="0" err="1"/>
              <a:t>Flussu</a:t>
            </a:r>
            <a:r>
              <a:rPr lang="it-IT" b="1" dirty="0"/>
              <a:t>: server SOA a </a:t>
            </a:r>
            <a:r>
              <a:rPr lang="it-IT" b="1" dirty="0" err="1"/>
              <a:t>microservizi</a:t>
            </a:r>
            <a:endParaRPr lang="it-IT" b="1" dirty="0"/>
          </a:p>
          <a:p>
            <a:pPr marL="1082675" indent="-280988"/>
            <a:r>
              <a:rPr lang="it-IT" b="1" dirty="0"/>
              <a:t>I processi di </a:t>
            </a:r>
            <a:r>
              <a:rPr lang="it-IT" b="1" dirty="0" err="1"/>
              <a:t>Flussu</a:t>
            </a:r>
            <a:endParaRPr lang="it-IT" b="1" dirty="0"/>
          </a:p>
          <a:p>
            <a:pPr marL="1519238" lvl="1" indent="-266700"/>
            <a:r>
              <a:rPr lang="it-IT" dirty="0"/>
              <a:t>Esercitazione</a:t>
            </a:r>
          </a:p>
          <a:p>
            <a:pPr marL="1082675" indent="-280988"/>
            <a:r>
              <a:rPr lang="it-IT" b="1" dirty="0"/>
              <a:t>I </a:t>
            </a:r>
            <a:r>
              <a:rPr lang="it-IT" b="1" dirty="0" err="1"/>
              <a:t>sottoprocessi</a:t>
            </a:r>
            <a:r>
              <a:rPr lang="it-IT" b="1" dirty="0"/>
              <a:t> in </a:t>
            </a:r>
            <a:r>
              <a:rPr lang="it-IT" b="1" dirty="0" err="1"/>
              <a:t>Flussu</a:t>
            </a:r>
            <a:endParaRPr lang="it-IT" b="1" dirty="0"/>
          </a:p>
          <a:p>
            <a:pPr marL="1519238" lvl="1" indent="-266700"/>
            <a:r>
              <a:rPr lang="it-IT" dirty="0"/>
              <a:t>Esercitazione</a:t>
            </a:r>
          </a:p>
          <a:p>
            <a:pPr marL="1082675" indent="-280988"/>
            <a:r>
              <a:rPr lang="it-IT" b="1" dirty="0"/>
              <a:t>Esecuzione dei processi</a:t>
            </a:r>
          </a:p>
          <a:p>
            <a:pPr marL="1519238" lvl="1" indent="-266700"/>
            <a:r>
              <a:rPr lang="it-IT" dirty="0"/>
              <a:t>Nei vari tipi di interfaccia</a:t>
            </a:r>
          </a:p>
          <a:p>
            <a:pPr marL="1082675" indent="-280988"/>
            <a:r>
              <a:rPr lang="it-IT" b="1" dirty="0"/>
              <a:t>Disponibilità future (v3.0)</a:t>
            </a:r>
          </a:p>
        </p:txBody>
      </p:sp>
      <p:sp>
        <p:nvSpPr>
          <p:cNvPr id="4" name="Segnaposto contenuto 2">
            <a:extLst>
              <a:ext uri="{FF2B5EF4-FFF2-40B4-BE49-F238E27FC236}">
                <a16:creationId xmlns:a16="http://schemas.microsoft.com/office/drawing/2014/main" id="{37776535-B2B6-4D89-B41F-DE771066D782}"/>
              </a:ext>
            </a:extLst>
          </p:cNvPr>
          <p:cNvSpPr txBox="1">
            <a:spLocks/>
          </p:cNvSpPr>
          <p:nvPr/>
        </p:nvSpPr>
        <p:spPr>
          <a:xfrm>
            <a:off x="1097280" y="1892238"/>
            <a:ext cx="4783258" cy="402336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a:t>Corso teorico-pratico</a:t>
            </a:r>
          </a:p>
          <a:p>
            <a:r>
              <a:rPr lang="it-IT" dirty="0"/>
              <a:t>Per la definizione, implementazione ed esecuzione di processi attraverso la piattaforma </a:t>
            </a:r>
            <a:r>
              <a:rPr lang="it-IT" dirty="0" err="1"/>
              <a:t>Flussu</a:t>
            </a:r>
            <a:endParaRPr lang="it-IT" dirty="0"/>
          </a:p>
          <a:p>
            <a:endParaRPr lang="it-IT" dirty="0"/>
          </a:p>
          <a:p>
            <a:endParaRPr lang="it-IT" dirty="0"/>
          </a:p>
          <a:p>
            <a:r>
              <a:rPr lang="it-IT" i="1" dirty="0"/>
              <a:t>Imparerete:</a:t>
            </a:r>
          </a:p>
          <a:p>
            <a:pPr marL="515937" indent="-342900">
              <a:buFont typeface="Wingdings" panose="05000000000000000000" pitchFamily="2" charset="2"/>
              <a:buChar char="Ø"/>
            </a:pPr>
            <a:r>
              <a:rPr lang="it-IT" i="1" dirty="0"/>
              <a:t>Cos’è </a:t>
            </a:r>
            <a:r>
              <a:rPr lang="it-IT" i="1" dirty="0" err="1"/>
              <a:t>Flussu</a:t>
            </a:r>
            <a:r>
              <a:rPr lang="it-IT" i="1" dirty="0"/>
              <a:t> e quali problemi risolve</a:t>
            </a:r>
          </a:p>
          <a:p>
            <a:pPr marL="515937" indent="-342900">
              <a:buFont typeface="Wingdings" panose="05000000000000000000" pitchFamily="2" charset="2"/>
              <a:buChar char="Ø"/>
            </a:pPr>
            <a:r>
              <a:rPr lang="it-IT" i="1" dirty="0"/>
              <a:t>Analizzare i problemi usando i workflow</a:t>
            </a:r>
          </a:p>
          <a:p>
            <a:pPr marL="515937" indent="-342900">
              <a:buFont typeface="Wingdings" panose="05000000000000000000" pitchFamily="2" charset="2"/>
              <a:buChar char="Ø"/>
            </a:pPr>
            <a:r>
              <a:rPr lang="it-IT" i="1" dirty="0"/>
              <a:t>Realizzare workflow ed eseguirli via web </a:t>
            </a:r>
            <a:br>
              <a:rPr lang="it-IT" i="1" dirty="0"/>
            </a:br>
            <a:r>
              <a:rPr lang="it-IT" i="1" dirty="0"/>
              <a:t>e attraverso le App</a:t>
            </a:r>
          </a:p>
        </p:txBody>
      </p:sp>
    </p:spTree>
    <p:extLst>
      <p:ext uri="{BB962C8B-B14F-4D97-AF65-F5344CB8AC3E}">
        <p14:creationId xmlns:p14="http://schemas.microsoft.com/office/powerpoint/2010/main" val="122900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err="1"/>
              <a:t>Flussu</a:t>
            </a:r>
            <a:endParaRPr lang="it-IT" dirty="0"/>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830455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548BC-0CA3-3AE3-02D4-59EF9830CC1E}"/>
              </a:ext>
            </a:extLst>
          </p:cNvPr>
          <p:cNvSpPr>
            <a:spLocks noGrp="1"/>
          </p:cNvSpPr>
          <p:nvPr>
            <p:ph type="title"/>
          </p:nvPr>
        </p:nvSpPr>
        <p:spPr/>
        <p:txBody>
          <a:bodyPr/>
          <a:lstStyle/>
          <a:p>
            <a:pPr marR="0" rtl="0"/>
            <a:r>
              <a:rPr lang="it-IT" b="1" i="0" u="none" strike="noStrike" baseline="0" dirty="0"/>
              <a:t>Perché </a:t>
            </a:r>
            <a:r>
              <a:rPr lang="it-IT" b="1" i="0" u="none" strike="noStrike" baseline="0" dirty="0" err="1"/>
              <a:t>Flussu</a:t>
            </a:r>
            <a:r>
              <a:rPr lang="it-IT" b="1" dirty="0"/>
              <a:t>?</a:t>
            </a:r>
            <a:endParaRPr lang="it-IT" b="0" i="0" u="none" strike="noStrike" baseline="0" dirty="0"/>
          </a:p>
        </p:txBody>
      </p:sp>
      <p:sp>
        <p:nvSpPr>
          <p:cNvPr id="3" name="Text Placeholder 2">
            <a:extLst>
              <a:ext uri="{FF2B5EF4-FFF2-40B4-BE49-F238E27FC236}">
                <a16:creationId xmlns:a16="http://schemas.microsoft.com/office/drawing/2014/main" id="{DD0F109F-A5B2-EA4C-05B6-DC8E762D3AD7}"/>
              </a:ext>
            </a:extLst>
          </p:cNvPr>
          <p:cNvSpPr>
            <a:spLocks noGrp="1"/>
          </p:cNvSpPr>
          <p:nvPr>
            <p:ph type="body" idx="1"/>
          </p:nvPr>
        </p:nvSpPr>
        <p:spPr>
          <a:xfrm>
            <a:off x="4453031" y="1820543"/>
            <a:ext cx="5872433" cy="2984938"/>
          </a:xfrm>
        </p:spPr>
        <p:txBody>
          <a:bodyPr>
            <a:normAutofit/>
          </a:bodyPr>
          <a:lstStyle/>
          <a:p>
            <a:pPr marL="57150" indent="0">
              <a:buNone/>
            </a:pPr>
            <a:r>
              <a:rPr lang="it-IT" sz="2200" b="1" i="0" u="none" strike="noStrike" baseline="0" dirty="0">
                <a:latin typeface="+mj-lt"/>
              </a:rPr>
              <a:t>Prototipazione Veloce e Adattabilità Estrema</a:t>
            </a:r>
          </a:p>
          <a:p>
            <a:pPr marL="57150" indent="0">
              <a:buNone/>
            </a:pPr>
            <a:r>
              <a:rPr lang="it-IT" sz="2000" dirty="0"/>
              <a:t>Risposta alla crescente necessità di un sistema di prototipazione e adattabilità estrema è il sistema più veloce e flessibile attualmente disponibile sul mercato.</a:t>
            </a:r>
          </a:p>
          <a:p>
            <a:pPr marL="57150" indent="0">
              <a:buNone/>
            </a:pPr>
            <a:r>
              <a:rPr lang="it-IT" sz="2000" dirty="0"/>
              <a:t>Permette di trasformare un'idea in un processo operativo in tempi record anche grazie all’interfaccia intuitiva e alle funzionalità avanzate.</a:t>
            </a:r>
            <a:endParaRPr lang="it-IT" sz="2000" b="0" i="0" u="none" strike="noStrike" baseline="0" dirty="0">
              <a:latin typeface="+mj-lt"/>
            </a:endParaRPr>
          </a:p>
        </p:txBody>
      </p:sp>
      <p:sp>
        <p:nvSpPr>
          <p:cNvPr id="5" name="Text Placeholder 2">
            <a:extLst>
              <a:ext uri="{FF2B5EF4-FFF2-40B4-BE49-F238E27FC236}">
                <a16:creationId xmlns:a16="http://schemas.microsoft.com/office/drawing/2014/main" id="{65BB3AB7-7133-007F-7239-97E80F5939CB}"/>
              </a:ext>
            </a:extLst>
          </p:cNvPr>
          <p:cNvSpPr txBox="1">
            <a:spLocks/>
          </p:cNvSpPr>
          <p:nvPr/>
        </p:nvSpPr>
        <p:spPr>
          <a:xfrm>
            <a:off x="1797666" y="4208646"/>
            <a:ext cx="8596667" cy="204083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57150" indent="0">
              <a:buNone/>
            </a:pPr>
            <a:r>
              <a:rPr lang="it-IT" sz="2200" b="1" dirty="0">
                <a:latin typeface="+mj-lt"/>
              </a:rPr>
              <a:t>In conclusione:</a:t>
            </a:r>
          </a:p>
          <a:p>
            <a:pPr marL="57150" indent="0">
              <a:buFont typeface="Wingdings 3" charset="2"/>
              <a:buNone/>
            </a:pPr>
            <a:r>
              <a:rPr lang="it-IT" sz="2000" dirty="0" err="1"/>
              <a:t>Flussu</a:t>
            </a:r>
            <a:r>
              <a:rPr lang="it-IT" sz="2000" dirty="0"/>
              <a:t> è più di un semplice strumento; è una piattaforma che abilita innovazione e efficienza, rendendo la gestione dei processi un'esperienza fluida e altamente personalizzabile, che risponde alle esigenze del mercato competitivo, veloce e agile che caratterizza le necessità delle aziende dal terzo millennio.</a:t>
            </a:r>
            <a:endParaRPr lang="it-IT" sz="2000" dirty="0">
              <a:latin typeface="+mj-lt"/>
            </a:endParaRPr>
          </a:p>
        </p:txBody>
      </p:sp>
      <p:pic>
        <p:nvPicPr>
          <p:cNvPr id="6" name="Picture 5">
            <a:extLst>
              <a:ext uri="{FF2B5EF4-FFF2-40B4-BE49-F238E27FC236}">
                <a16:creationId xmlns:a16="http://schemas.microsoft.com/office/drawing/2014/main" id="{1CA4F3A5-2392-71F9-B27C-8DB6AB063166}"/>
              </a:ext>
            </a:extLst>
          </p:cNvPr>
          <p:cNvPicPr>
            <a:picLocks noChangeAspect="1"/>
          </p:cNvPicPr>
          <p:nvPr/>
        </p:nvPicPr>
        <p:blipFill rotWithShape="1">
          <a:blip r:embed="rId2">
            <a:extLst>
              <a:ext uri="{28A0092B-C50C-407E-A947-70E740481C1C}">
                <a14:useLocalDpi xmlns:a14="http://schemas.microsoft.com/office/drawing/2010/main" val="0"/>
              </a:ext>
            </a:extLst>
          </a:blip>
          <a:srcRect t="3245"/>
          <a:stretch/>
        </p:blipFill>
        <p:spPr>
          <a:xfrm>
            <a:off x="1393860" y="1820543"/>
            <a:ext cx="2694099" cy="2480442"/>
          </a:xfrm>
          <a:prstGeom prst="rect">
            <a:avLst/>
          </a:prstGeom>
        </p:spPr>
      </p:pic>
    </p:spTree>
    <p:extLst>
      <p:ext uri="{BB962C8B-B14F-4D97-AF65-F5344CB8AC3E}">
        <p14:creationId xmlns:p14="http://schemas.microsoft.com/office/powerpoint/2010/main" val="29986425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B9DA-A353-F5BA-0A1A-DAB19A50785E}"/>
              </a:ext>
            </a:extLst>
          </p:cNvPr>
          <p:cNvSpPr>
            <a:spLocks noGrp="1"/>
          </p:cNvSpPr>
          <p:nvPr>
            <p:ph type="title"/>
          </p:nvPr>
        </p:nvSpPr>
        <p:spPr/>
        <p:txBody>
          <a:bodyPr/>
          <a:lstStyle/>
          <a:p>
            <a:pPr marR="0" rtl="0"/>
            <a:r>
              <a:rPr lang="it-IT" b="1" i="0" u="none" strike="noStrike" baseline="0" dirty="0"/>
              <a:t>Processo con interfaccia</a:t>
            </a:r>
            <a:endParaRPr lang="it-IT" b="0" i="0" u="none" strike="noStrike" baseline="0" dirty="0"/>
          </a:p>
        </p:txBody>
      </p:sp>
      <p:pic>
        <p:nvPicPr>
          <p:cNvPr id="4" name="Picture 3">
            <a:extLst>
              <a:ext uri="{FF2B5EF4-FFF2-40B4-BE49-F238E27FC236}">
                <a16:creationId xmlns:a16="http://schemas.microsoft.com/office/drawing/2014/main" id="{7ADBA00E-CEA0-DC8D-8BBA-EE3F377B5F5E}"/>
              </a:ext>
            </a:extLst>
          </p:cNvPr>
          <p:cNvPicPr>
            <a:picLocks noChangeAspect="1"/>
          </p:cNvPicPr>
          <p:nvPr/>
        </p:nvPicPr>
        <p:blipFill rotWithShape="1">
          <a:blip r:embed="rId2">
            <a:extLst>
              <a:ext uri="{28A0092B-C50C-407E-A947-70E740481C1C}">
                <a14:useLocalDpi xmlns:a14="http://schemas.microsoft.com/office/drawing/2010/main" val="0"/>
              </a:ext>
            </a:extLst>
          </a:blip>
          <a:srcRect t="3245"/>
          <a:stretch/>
        </p:blipFill>
        <p:spPr>
          <a:xfrm>
            <a:off x="1537080" y="1827080"/>
            <a:ext cx="2097904" cy="1931529"/>
          </a:xfrm>
          <a:prstGeom prst="rect">
            <a:avLst/>
          </a:prstGeom>
        </p:spPr>
      </p:pic>
      <p:sp>
        <p:nvSpPr>
          <p:cNvPr id="3" name="Text Placeholder 2">
            <a:extLst>
              <a:ext uri="{FF2B5EF4-FFF2-40B4-BE49-F238E27FC236}">
                <a16:creationId xmlns:a16="http://schemas.microsoft.com/office/drawing/2014/main" id="{7F110A00-1043-FAE4-DBD5-8ACFA6606886}"/>
              </a:ext>
            </a:extLst>
          </p:cNvPr>
          <p:cNvSpPr>
            <a:spLocks noGrp="1"/>
          </p:cNvSpPr>
          <p:nvPr>
            <p:ph type="body" idx="1"/>
          </p:nvPr>
        </p:nvSpPr>
        <p:spPr>
          <a:xfrm>
            <a:off x="3544862" y="1955903"/>
            <a:ext cx="6810994" cy="2724064"/>
          </a:xfrm>
        </p:spPr>
        <p:txBody>
          <a:bodyPr>
            <a:normAutofit/>
          </a:bodyPr>
          <a:lstStyle/>
          <a:p>
            <a:pPr marR="0" lvl="0" rtl="0"/>
            <a:r>
              <a:rPr lang="it-IT" sz="2000" b="1" i="0" u="none" strike="noStrike" baseline="0" dirty="0" err="1">
                <a:latin typeface="+mj-lt"/>
              </a:rPr>
              <a:t>Flussu</a:t>
            </a:r>
            <a:r>
              <a:rPr lang="it-IT" sz="2000" b="0" i="0" u="none" strike="noStrike" baseline="0" dirty="0">
                <a:latin typeface="+mj-lt"/>
              </a:rPr>
              <a:t> integra nella progettazione del processo, la creazione anche dell'interfaccia utente​​.</a:t>
            </a:r>
          </a:p>
          <a:p>
            <a:pPr marR="0" lvl="0" rtl="0"/>
            <a:r>
              <a:rPr lang="it-IT" sz="2000" b="0" i="0" u="none" strike="noStrike" baseline="0" dirty="0">
                <a:latin typeface="+mj-lt"/>
              </a:rPr>
              <a:t>Mentre in sistemi </a:t>
            </a:r>
            <a:r>
              <a:rPr lang="it-IT" sz="2000" b="1" i="0" u="none" strike="noStrike" baseline="0" dirty="0">
                <a:latin typeface="+mj-lt"/>
              </a:rPr>
              <a:t>competito</a:t>
            </a:r>
            <a:r>
              <a:rPr lang="it-IT" sz="2000" b="1" dirty="0">
                <a:latin typeface="+mj-lt"/>
              </a:rPr>
              <a:t>r</a:t>
            </a:r>
            <a:r>
              <a:rPr lang="it-IT" sz="2000" dirty="0">
                <a:latin typeface="+mj-lt"/>
              </a:rPr>
              <a:t> </a:t>
            </a:r>
            <a:r>
              <a:rPr lang="it-IT" sz="2000" b="0" i="0" u="none" strike="noStrike" baseline="0" dirty="0">
                <a:latin typeface="+mj-lt"/>
              </a:rPr>
              <a:t>la progettazione dell'interfaccia e la logica avvengono separatamente, in </a:t>
            </a:r>
            <a:r>
              <a:rPr lang="it-IT" sz="2000" b="0" i="0" u="none" strike="noStrike" baseline="0" dirty="0" err="1">
                <a:latin typeface="+mj-lt"/>
              </a:rPr>
              <a:t>Flussu</a:t>
            </a:r>
            <a:r>
              <a:rPr lang="it-IT" sz="2000" b="0" i="0" u="none" strike="noStrike" baseline="0" dirty="0">
                <a:latin typeface="+mj-lt"/>
              </a:rPr>
              <a:t> si ottengono le due cose in parallelo. </a:t>
            </a:r>
          </a:p>
          <a:p>
            <a:pPr marR="0" lvl="0" rtl="0"/>
            <a:r>
              <a:rPr lang="it-IT" sz="2000" b="0" i="0" u="none" strike="noStrike" baseline="0" dirty="0">
                <a:latin typeface="+mj-lt"/>
              </a:rPr>
              <a:t>Questo significa che </a:t>
            </a:r>
            <a:r>
              <a:rPr lang="it-IT" sz="2000" b="1" i="0" u="none" strike="noStrike" baseline="0" dirty="0">
                <a:latin typeface="+mj-lt"/>
              </a:rPr>
              <a:t>mentre si disegna il flusso di lavoro, si possono anche progettare e integrare elementi dell'interfaccia come </a:t>
            </a:r>
            <a:r>
              <a:rPr lang="it-IT" sz="2000" b="1" i="0" u="none" strike="noStrike" baseline="0" dirty="0" err="1">
                <a:latin typeface="+mj-lt"/>
              </a:rPr>
              <a:t>form</a:t>
            </a:r>
            <a:r>
              <a:rPr lang="it-IT" sz="2000" b="1" i="0" u="none" strike="noStrike" baseline="0" dirty="0">
                <a:latin typeface="+mj-lt"/>
              </a:rPr>
              <a:t>, pulsanti, caselle di testo ecc.</a:t>
            </a:r>
          </a:p>
        </p:txBody>
      </p:sp>
    </p:spTree>
    <p:extLst>
      <p:ext uri="{BB962C8B-B14F-4D97-AF65-F5344CB8AC3E}">
        <p14:creationId xmlns:p14="http://schemas.microsoft.com/office/powerpoint/2010/main" val="24551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10CDB3-C008-46BC-B138-D42CAB0E45E6}"/>
              </a:ext>
            </a:extLst>
          </p:cNvPr>
          <p:cNvSpPr>
            <a:spLocks noGrp="1"/>
          </p:cNvSpPr>
          <p:nvPr>
            <p:ph type="title"/>
          </p:nvPr>
        </p:nvSpPr>
        <p:spPr/>
        <p:txBody>
          <a:bodyPr/>
          <a:lstStyle/>
          <a:p>
            <a:r>
              <a:rPr lang="it-IT" b="1" dirty="0"/>
              <a:t>Scalabile e agile con l’architettura SOA</a:t>
            </a:r>
            <a:endParaRPr lang="it-IT" dirty="0"/>
          </a:p>
        </p:txBody>
      </p:sp>
      <p:sp>
        <p:nvSpPr>
          <p:cNvPr id="3" name="Segnaposto testo 2">
            <a:extLst>
              <a:ext uri="{FF2B5EF4-FFF2-40B4-BE49-F238E27FC236}">
                <a16:creationId xmlns:a16="http://schemas.microsoft.com/office/drawing/2014/main" id="{9707B48E-3A82-432F-9D6C-CDEE75B179F1}"/>
              </a:ext>
            </a:extLst>
          </p:cNvPr>
          <p:cNvSpPr>
            <a:spLocks noGrp="1"/>
          </p:cNvSpPr>
          <p:nvPr>
            <p:ph type="body" idx="1"/>
          </p:nvPr>
        </p:nvSpPr>
        <p:spPr>
          <a:xfrm>
            <a:off x="4824248" y="1965025"/>
            <a:ext cx="6331432" cy="4230824"/>
          </a:xfrm>
        </p:spPr>
        <p:txBody>
          <a:bodyPr>
            <a:normAutofit/>
          </a:bodyPr>
          <a:lstStyle/>
          <a:p>
            <a:r>
              <a:rPr lang="it-IT" sz="2400" b="1" dirty="0"/>
              <a:t>Scalabilità</a:t>
            </a:r>
            <a:endParaRPr lang="it-IT" sz="2400" dirty="0"/>
          </a:p>
          <a:p>
            <a:pPr marL="201168" lvl="1" indent="0">
              <a:buNone/>
            </a:pPr>
            <a:r>
              <a:rPr lang="it-IT" sz="2200" dirty="0" err="1"/>
              <a:t>Flussu</a:t>
            </a:r>
            <a:r>
              <a:rPr lang="it-IT" sz="2200" dirty="0"/>
              <a:t> adotta un'architettura SOA sia per il ridimensionamento verticale (aggiunta di risorse) che orizzontale (aggiunta di nodi o servizi), per scalare efficacemente all'aumento del carico.</a:t>
            </a:r>
          </a:p>
          <a:p>
            <a:r>
              <a:rPr lang="it-IT" sz="2400" b="1" dirty="0"/>
              <a:t>Vantaggi dell'Architettura SOA</a:t>
            </a:r>
            <a:endParaRPr lang="it-IT" sz="2400" dirty="0"/>
          </a:p>
          <a:p>
            <a:pPr lvl="1"/>
            <a:r>
              <a:rPr lang="it-IT" sz="2000" b="1" dirty="0"/>
              <a:t>Flessibilità e Rapidità di Adattamento</a:t>
            </a:r>
            <a:r>
              <a:rPr lang="it-IT" sz="2000" dirty="0"/>
              <a:t>: A differenza delle architetture monolitiche, permette di rispondere rapidamente alle mutevoli esigenze.</a:t>
            </a:r>
          </a:p>
          <a:p>
            <a:pPr lvl="1"/>
            <a:r>
              <a:rPr lang="it-IT" sz="2000" b="1" dirty="0"/>
              <a:t>Isolamento dei Guasti e Resilienza</a:t>
            </a:r>
            <a:r>
              <a:rPr lang="it-IT" sz="2000" dirty="0"/>
              <a:t>: In caso di guasti, l'impatto è limitato ai singoli servizi, mantenendo l'integrità complessiva del sistema.</a:t>
            </a:r>
          </a:p>
        </p:txBody>
      </p:sp>
      <p:pic>
        <p:nvPicPr>
          <p:cNvPr id="5" name="Immagine 4">
            <a:extLst>
              <a:ext uri="{FF2B5EF4-FFF2-40B4-BE49-F238E27FC236}">
                <a16:creationId xmlns:a16="http://schemas.microsoft.com/office/drawing/2014/main" id="{4C09CE53-DCD6-4120-BE21-1A3C4F8498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440" y="2106916"/>
            <a:ext cx="3276600" cy="3276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19956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010CDB3-C008-46BC-B138-D42CAB0E45E6}"/>
              </a:ext>
            </a:extLst>
          </p:cNvPr>
          <p:cNvSpPr>
            <a:spLocks noGrp="1"/>
          </p:cNvSpPr>
          <p:nvPr>
            <p:ph type="title"/>
          </p:nvPr>
        </p:nvSpPr>
        <p:spPr/>
        <p:txBody>
          <a:bodyPr/>
          <a:lstStyle/>
          <a:p>
            <a:r>
              <a:rPr lang="it-IT" b="1" dirty="0"/>
              <a:t>Struttura a </a:t>
            </a:r>
            <a:r>
              <a:rPr lang="it-IT" b="1" dirty="0" err="1"/>
              <a:t>microservizi</a:t>
            </a:r>
            <a:endParaRPr lang="it-IT" b="1" dirty="0"/>
          </a:p>
        </p:txBody>
      </p:sp>
      <p:sp>
        <p:nvSpPr>
          <p:cNvPr id="3" name="Segnaposto testo 2">
            <a:extLst>
              <a:ext uri="{FF2B5EF4-FFF2-40B4-BE49-F238E27FC236}">
                <a16:creationId xmlns:a16="http://schemas.microsoft.com/office/drawing/2014/main" id="{9707B48E-3A82-432F-9D6C-CDEE75B179F1}"/>
              </a:ext>
            </a:extLst>
          </p:cNvPr>
          <p:cNvSpPr>
            <a:spLocks noGrp="1"/>
          </p:cNvSpPr>
          <p:nvPr>
            <p:ph type="body" idx="1"/>
          </p:nvPr>
        </p:nvSpPr>
        <p:spPr>
          <a:xfrm>
            <a:off x="1097280" y="1845734"/>
            <a:ext cx="6139092" cy="2817706"/>
          </a:xfrm>
        </p:spPr>
        <p:txBody>
          <a:bodyPr>
            <a:normAutofit/>
          </a:bodyPr>
          <a:lstStyle/>
          <a:p>
            <a:r>
              <a:rPr lang="it-IT" sz="2400" b="1" dirty="0"/>
              <a:t>Implementazione a </a:t>
            </a:r>
            <a:r>
              <a:rPr lang="it-IT" sz="2400" b="1" dirty="0" err="1"/>
              <a:t>Microservizi</a:t>
            </a:r>
            <a:endParaRPr lang="it-IT" sz="2400" dirty="0"/>
          </a:p>
          <a:p>
            <a:pPr marL="201168" lvl="1" indent="0">
              <a:buNone/>
            </a:pPr>
            <a:r>
              <a:rPr lang="it-IT" sz="2200" dirty="0"/>
              <a:t>I </a:t>
            </a:r>
            <a:r>
              <a:rPr lang="it-IT" sz="2200" dirty="0" err="1"/>
              <a:t>microservizi</a:t>
            </a:r>
            <a:r>
              <a:rPr lang="it-IT" sz="2200" dirty="0"/>
              <a:t> sono implementati in modo indipendente, consentendo un'evoluzione continua e una gestione efficiente di ciascuna funzionalità.</a:t>
            </a:r>
          </a:p>
          <a:p>
            <a:r>
              <a:rPr lang="it-IT" sz="2400" b="1" dirty="0"/>
              <a:t>Comunicazione tra </a:t>
            </a:r>
            <a:r>
              <a:rPr lang="it-IT" sz="2400" b="1" dirty="0" err="1"/>
              <a:t>Microservizi</a:t>
            </a:r>
            <a:endParaRPr lang="it-IT" sz="2400" dirty="0"/>
          </a:p>
          <a:p>
            <a:pPr marL="201168" lvl="1" indent="0">
              <a:buNone/>
            </a:pPr>
            <a:r>
              <a:rPr lang="it-IT" sz="2200" dirty="0" err="1"/>
              <a:t>Flussu</a:t>
            </a:r>
            <a:r>
              <a:rPr lang="it-IT" sz="2200" dirty="0"/>
              <a:t> utilizza API avanzate per la comunicazione tra </a:t>
            </a:r>
            <a:r>
              <a:rPr lang="it-IT" sz="2200" dirty="0" err="1"/>
              <a:t>microservizi</a:t>
            </a:r>
            <a:r>
              <a:rPr lang="it-IT" sz="2200" dirty="0"/>
              <a:t> attraverso HTTP e JSON.</a:t>
            </a:r>
          </a:p>
        </p:txBody>
      </p:sp>
      <p:pic>
        <p:nvPicPr>
          <p:cNvPr id="7" name="Immagine 6">
            <a:extLst>
              <a:ext uri="{FF2B5EF4-FFF2-40B4-BE49-F238E27FC236}">
                <a16:creationId xmlns:a16="http://schemas.microsoft.com/office/drawing/2014/main" id="{4FA32CC7-5D2D-4FB6-8D0B-9E1E9B1301BC}"/>
              </a:ext>
            </a:extLst>
          </p:cNvPr>
          <p:cNvPicPr>
            <a:picLocks noChangeAspect="1"/>
          </p:cNvPicPr>
          <p:nvPr/>
        </p:nvPicPr>
        <p:blipFill rotWithShape="1">
          <a:blip r:embed="rId2">
            <a:extLst>
              <a:ext uri="{28A0092B-C50C-407E-A947-70E740481C1C}">
                <a14:useLocalDpi xmlns:a14="http://schemas.microsoft.com/office/drawing/2010/main" val="0"/>
              </a:ext>
            </a:extLst>
          </a:blip>
          <a:srcRect l="5116" t="19013" r="5161" b="17468"/>
          <a:stretch/>
        </p:blipFill>
        <p:spPr>
          <a:xfrm>
            <a:off x="7528560" y="2095567"/>
            <a:ext cx="3627120" cy="2567873"/>
          </a:xfrm>
          <a:prstGeom prst="rect">
            <a:avLst/>
          </a:prstGeom>
          <a:ln>
            <a:noFill/>
          </a:ln>
          <a:effectLst>
            <a:outerShdw blurRad="292100" dist="139700" dir="2700000" algn="tl" rotWithShape="0">
              <a:srgbClr val="333333">
                <a:alpha val="65000"/>
              </a:srgbClr>
            </a:outerShdw>
          </a:effectLst>
        </p:spPr>
      </p:pic>
      <p:sp>
        <p:nvSpPr>
          <p:cNvPr id="8" name="CasellaDiTesto 7">
            <a:extLst>
              <a:ext uri="{FF2B5EF4-FFF2-40B4-BE49-F238E27FC236}">
                <a16:creationId xmlns:a16="http://schemas.microsoft.com/office/drawing/2014/main" id="{4FA944B7-17BA-4289-8F71-F3C4EB6BFB5E}"/>
              </a:ext>
            </a:extLst>
          </p:cNvPr>
          <p:cNvSpPr txBox="1"/>
          <p:nvPr/>
        </p:nvSpPr>
        <p:spPr>
          <a:xfrm>
            <a:off x="1097280" y="4628756"/>
            <a:ext cx="9936480" cy="1585049"/>
          </a:xfrm>
          <a:prstGeom prst="rect">
            <a:avLst/>
          </a:prstGeom>
          <a:noFill/>
        </p:spPr>
        <p:txBody>
          <a:bodyPr wrap="square" rtlCol="0">
            <a:spAutoFit/>
          </a:bodyPr>
          <a:lstStyle/>
          <a:p>
            <a:pPr defTabSz="914400">
              <a:lnSpc>
                <a:spcPct val="90000"/>
              </a:lnSpc>
              <a:buClr>
                <a:schemeClr val="accent1"/>
              </a:buClr>
              <a:buFont typeface="Calibri" panose="020F0502020204030204" pitchFamily="34" charset="0"/>
            </a:pPr>
            <a:r>
              <a:rPr lang="it-IT" sz="2400" b="1" dirty="0">
                <a:solidFill>
                  <a:schemeClr val="tx1">
                    <a:lumMod val="75000"/>
                    <a:lumOff val="25000"/>
                  </a:schemeClr>
                </a:solidFill>
              </a:rPr>
              <a:t>Integrazione con Sistemi di Coda</a:t>
            </a:r>
          </a:p>
          <a:p>
            <a:pPr marL="173038" lvl="1" defTabSz="914400">
              <a:lnSpc>
                <a:spcPct val="90000"/>
              </a:lnSpc>
              <a:buClr>
                <a:schemeClr val="accent1"/>
              </a:buClr>
              <a:buFont typeface="Calibri" panose="020F0502020204030204" pitchFamily="34" charset="0"/>
            </a:pPr>
            <a:r>
              <a:rPr lang="it-IT" sz="2200" dirty="0" err="1">
                <a:solidFill>
                  <a:schemeClr val="tx1">
                    <a:lumMod val="75000"/>
                    <a:lumOff val="25000"/>
                  </a:schemeClr>
                </a:solidFill>
              </a:rPr>
              <a:t>Flussu</a:t>
            </a:r>
            <a:r>
              <a:rPr lang="it-IT" sz="2200" dirty="0">
                <a:solidFill>
                  <a:schemeClr val="tx1">
                    <a:lumMod val="75000"/>
                    <a:lumOff val="25000"/>
                  </a:schemeClr>
                </a:solidFill>
              </a:rPr>
              <a:t> si integra con sistemi di coda e di integrazione tra applicazioni come ZAPIER, </a:t>
            </a:r>
            <a:r>
              <a:rPr lang="it-IT" sz="2200" dirty="0" err="1">
                <a:solidFill>
                  <a:schemeClr val="tx1">
                    <a:lumMod val="75000"/>
                    <a:lumOff val="25000"/>
                  </a:schemeClr>
                </a:solidFill>
              </a:rPr>
              <a:t>OpenAI</a:t>
            </a:r>
            <a:r>
              <a:rPr lang="it-IT" sz="2200" dirty="0">
                <a:solidFill>
                  <a:schemeClr val="tx1">
                    <a:lumMod val="75000"/>
                    <a:lumOff val="25000"/>
                  </a:schemeClr>
                </a:solidFill>
              </a:rPr>
              <a:t>, Google, ecc. per una comunicazione asincrona e affidabile tra servizi, migliorando ulteriormente la scalabilità e la tolleranza ai guasti.</a:t>
            </a:r>
          </a:p>
          <a:p>
            <a:endParaRPr lang="it-IT" sz="1600" dirty="0"/>
          </a:p>
        </p:txBody>
      </p:sp>
    </p:spTree>
    <p:extLst>
      <p:ext uri="{BB962C8B-B14F-4D97-AF65-F5344CB8AC3E}">
        <p14:creationId xmlns:p14="http://schemas.microsoft.com/office/powerpoint/2010/main" val="589261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Definizione di processo con </a:t>
            </a:r>
            <a:r>
              <a:rPr lang="it-IT" dirty="0" err="1"/>
              <a:t>Flussu</a:t>
            </a:r>
            <a:endParaRPr lang="it-IT" dirty="0"/>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849470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B0F4-681C-EDB9-C016-D609260CE30F}"/>
              </a:ext>
            </a:extLst>
          </p:cNvPr>
          <p:cNvSpPr>
            <a:spLocks noGrp="1"/>
          </p:cNvSpPr>
          <p:nvPr>
            <p:ph type="title"/>
          </p:nvPr>
        </p:nvSpPr>
        <p:spPr/>
        <p:txBody>
          <a:bodyPr/>
          <a:lstStyle/>
          <a:p>
            <a:pPr marR="0" rtl="0"/>
            <a:r>
              <a:rPr lang="it-IT" b="1" i="0" u="none" strike="noStrike" baseline="0" dirty="0"/>
              <a:t>Definizione di processo con </a:t>
            </a:r>
            <a:r>
              <a:rPr lang="it-IT" b="1" i="0" u="none" strike="noStrike" baseline="0" dirty="0" err="1"/>
              <a:t>Flussu</a:t>
            </a:r>
            <a:endParaRPr lang="it-IT" b="0" i="0" u="none" strike="noStrike" baseline="0" dirty="0"/>
          </a:p>
        </p:txBody>
      </p:sp>
      <p:sp>
        <p:nvSpPr>
          <p:cNvPr id="3" name="Text Placeholder 2">
            <a:extLst>
              <a:ext uri="{FF2B5EF4-FFF2-40B4-BE49-F238E27FC236}">
                <a16:creationId xmlns:a16="http://schemas.microsoft.com/office/drawing/2014/main" id="{E66352E2-2BFC-F703-8063-0DC6AE66C56E}"/>
              </a:ext>
            </a:extLst>
          </p:cNvPr>
          <p:cNvSpPr>
            <a:spLocks noGrp="1"/>
          </p:cNvSpPr>
          <p:nvPr>
            <p:ph type="body" idx="1"/>
          </p:nvPr>
        </p:nvSpPr>
        <p:spPr>
          <a:xfrm>
            <a:off x="1797666" y="1997777"/>
            <a:ext cx="8596667" cy="2173437"/>
          </a:xfrm>
        </p:spPr>
        <p:txBody>
          <a:bodyPr>
            <a:normAutofit/>
          </a:bodyPr>
          <a:lstStyle/>
          <a:p>
            <a:pPr marR="0" lvl="0" rtl="0"/>
            <a:r>
              <a:rPr lang="it-IT" sz="2000" b="0" i="0" u="none" strike="noStrike" baseline="0" dirty="0">
                <a:latin typeface="+mj-lt"/>
              </a:rPr>
              <a:t>Un «Processo di </a:t>
            </a:r>
            <a:r>
              <a:rPr lang="it-IT" sz="2000" b="0" i="0" u="none" strike="noStrike" baseline="0" dirty="0" err="1">
                <a:latin typeface="+mj-lt"/>
              </a:rPr>
              <a:t>Flussu</a:t>
            </a:r>
            <a:r>
              <a:rPr lang="it-IT" sz="2000" b="0" i="0" u="none" strike="noStrike" baseline="0" dirty="0">
                <a:latin typeface="+mj-lt"/>
              </a:rPr>
              <a:t>» è rappresentato da blocchi e i collegament</a:t>
            </a:r>
            <a:r>
              <a:rPr lang="it-IT" sz="2000" dirty="0">
                <a:latin typeface="+mj-lt"/>
              </a:rPr>
              <a:t>i </a:t>
            </a:r>
            <a:r>
              <a:rPr lang="it-IT" sz="2000" b="0" i="0" u="none" strike="noStrike" baseline="0" dirty="0">
                <a:latin typeface="+mj-lt"/>
              </a:rPr>
              <a:t>sono definiti come «uscite»</a:t>
            </a:r>
          </a:p>
        </p:txBody>
      </p:sp>
      <p:pic>
        <p:nvPicPr>
          <p:cNvPr id="5" name="Picture 4">
            <a:extLst>
              <a:ext uri="{FF2B5EF4-FFF2-40B4-BE49-F238E27FC236}">
                <a16:creationId xmlns:a16="http://schemas.microsoft.com/office/drawing/2014/main" id="{3471D054-23FB-8142-841B-547E4851A1D8}"/>
              </a:ext>
            </a:extLst>
          </p:cNvPr>
          <p:cNvPicPr>
            <a:picLocks noChangeAspect="1"/>
          </p:cNvPicPr>
          <p:nvPr/>
        </p:nvPicPr>
        <p:blipFill rotWithShape="1">
          <a:blip r:embed="rId2"/>
          <a:srcRect l="10018" t="38330" r="15337" b="12029"/>
          <a:stretch/>
        </p:blipFill>
        <p:spPr>
          <a:xfrm>
            <a:off x="2778863" y="2932768"/>
            <a:ext cx="5467548" cy="2997725"/>
          </a:xfrm>
          <a:prstGeom prst="rect">
            <a:avLst/>
          </a:prstGeom>
        </p:spPr>
      </p:pic>
    </p:spTree>
    <p:extLst>
      <p:ext uri="{BB962C8B-B14F-4D97-AF65-F5344CB8AC3E}">
        <p14:creationId xmlns:p14="http://schemas.microsoft.com/office/powerpoint/2010/main" val="1692329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3D6A-D601-1BBB-FF3B-B83F2510A057}"/>
              </a:ext>
            </a:extLst>
          </p:cNvPr>
          <p:cNvSpPr>
            <a:spLocks noGrp="1"/>
          </p:cNvSpPr>
          <p:nvPr>
            <p:ph type="title"/>
          </p:nvPr>
        </p:nvSpPr>
        <p:spPr>
          <a:xfrm>
            <a:off x="677334" y="609600"/>
            <a:ext cx="8596668" cy="756399"/>
          </a:xfrm>
        </p:spPr>
        <p:txBody>
          <a:bodyPr>
            <a:normAutofit/>
          </a:bodyPr>
          <a:lstStyle/>
          <a:p>
            <a:pPr marR="0" rtl="0"/>
            <a:r>
              <a:rPr lang="it-IT" b="1" i="0" u="none" strike="noStrike" baseline="0" dirty="0"/>
              <a:t>Struttura dei blocchi di </a:t>
            </a:r>
            <a:r>
              <a:rPr lang="it-IT" b="1" i="0" u="none" strike="noStrike" baseline="0" dirty="0" err="1"/>
              <a:t>Flussu</a:t>
            </a:r>
            <a:endParaRPr lang="it-IT" b="0" i="0" u="none" strike="noStrike" baseline="0" dirty="0"/>
          </a:p>
        </p:txBody>
      </p:sp>
      <p:pic>
        <p:nvPicPr>
          <p:cNvPr id="5" name="Picture 4">
            <a:extLst>
              <a:ext uri="{FF2B5EF4-FFF2-40B4-BE49-F238E27FC236}">
                <a16:creationId xmlns:a16="http://schemas.microsoft.com/office/drawing/2014/main" id="{4D1BA123-054D-1AEF-FC9E-FDFC9DBF4DD3}"/>
              </a:ext>
            </a:extLst>
          </p:cNvPr>
          <p:cNvPicPr>
            <a:picLocks noChangeAspect="1"/>
          </p:cNvPicPr>
          <p:nvPr/>
        </p:nvPicPr>
        <p:blipFill rotWithShape="1">
          <a:blip r:embed="rId2"/>
          <a:srcRect l="7736" t="29690" r="14423" b="7903"/>
          <a:stretch/>
        </p:blipFill>
        <p:spPr>
          <a:xfrm>
            <a:off x="7285821" y="2332764"/>
            <a:ext cx="3023620" cy="3537947"/>
          </a:xfrm>
          <a:prstGeom prst="rect">
            <a:avLst/>
          </a:prstGeom>
        </p:spPr>
      </p:pic>
      <p:sp>
        <p:nvSpPr>
          <p:cNvPr id="6" name="TextBox 5">
            <a:extLst>
              <a:ext uri="{FF2B5EF4-FFF2-40B4-BE49-F238E27FC236}">
                <a16:creationId xmlns:a16="http://schemas.microsoft.com/office/drawing/2014/main" id="{73FFD4B0-AD99-09F0-9BB7-E05D8B7A86A3}"/>
              </a:ext>
            </a:extLst>
          </p:cNvPr>
          <p:cNvSpPr txBox="1"/>
          <p:nvPr/>
        </p:nvSpPr>
        <p:spPr>
          <a:xfrm>
            <a:off x="1190729" y="2614928"/>
            <a:ext cx="5452442" cy="3416320"/>
          </a:xfrm>
          <a:prstGeom prst="rect">
            <a:avLst/>
          </a:prstGeom>
          <a:noFill/>
        </p:spPr>
        <p:txBody>
          <a:bodyPr wrap="square" rtlCol="0">
            <a:spAutoFit/>
          </a:bodyPr>
          <a:lstStyle/>
          <a:p>
            <a:r>
              <a:rPr lang="it-IT" b="1" dirty="0"/>
              <a:t>Codice PHP</a:t>
            </a:r>
            <a:r>
              <a:rPr lang="it-IT" dirty="0"/>
              <a:t>: Un blocco può contenere codice per eseguire comandi specifici, come la gestione di database, decisioni, reazioni a eventi e invio di notifiche​​.</a:t>
            </a:r>
          </a:p>
          <a:p>
            <a:endParaRPr lang="it-IT" dirty="0"/>
          </a:p>
          <a:p>
            <a:r>
              <a:rPr lang="it-IT" b="1" dirty="0"/>
              <a:t>Interfaccia Utente</a:t>
            </a:r>
            <a:r>
              <a:rPr lang="it-IT" dirty="0"/>
              <a:t>: I blocchi possono includere elementi di interfaccia utente come schermate per raccogliere informazioni o fornire feedback, e possono simulare una chat con un utente remoto​​.</a:t>
            </a:r>
          </a:p>
          <a:p>
            <a:endParaRPr lang="it-IT" dirty="0"/>
          </a:p>
          <a:p>
            <a:r>
              <a:rPr lang="it-IT" b="1" dirty="0"/>
              <a:t>Uscite e Connettori</a:t>
            </a:r>
            <a:r>
              <a:rPr lang="it-IT" dirty="0"/>
              <a:t>: Ogni blocco ha una o più uscite che determinano il flusso del processo verso i blocchi successivi.</a:t>
            </a:r>
          </a:p>
        </p:txBody>
      </p:sp>
      <p:sp>
        <p:nvSpPr>
          <p:cNvPr id="9" name="TextBox 8">
            <a:extLst>
              <a:ext uri="{FF2B5EF4-FFF2-40B4-BE49-F238E27FC236}">
                <a16:creationId xmlns:a16="http://schemas.microsoft.com/office/drawing/2014/main" id="{E4E27549-3217-759C-AAC6-DEAD4A1CBE3D}"/>
              </a:ext>
            </a:extLst>
          </p:cNvPr>
          <p:cNvSpPr txBox="1"/>
          <p:nvPr/>
        </p:nvSpPr>
        <p:spPr>
          <a:xfrm>
            <a:off x="1190729" y="1811990"/>
            <a:ext cx="10010661" cy="1261884"/>
          </a:xfrm>
          <a:prstGeom prst="rect">
            <a:avLst/>
          </a:prstGeom>
          <a:noFill/>
        </p:spPr>
        <p:txBody>
          <a:bodyPr wrap="square" rtlCol="0">
            <a:spAutoFit/>
          </a:bodyPr>
          <a:lstStyle/>
          <a:p>
            <a:r>
              <a:rPr lang="it-IT" sz="2400" dirty="0"/>
              <a:t>Ogni blocco inizia con un </a:t>
            </a:r>
            <a:r>
              <a:rPr lang="it-IT" sz="2400" b="1" dirty="0"/>
              <a:t>identificativo</a:t>
            </a:r>
            <a:r>
              <a:rPr lang="it-IT" sz="2400" dirty="0"/>
              <a:t> </a:t>
            </a:r>
            <a:r>
              <a:rPr lang="it-IT" sz="2400" b="1" dirty="0"/>
              <a:t>unico</a:t>
            </a:r>
            <a:r>
              <a:rPr lang="it-IT" sz="2400" dirty="0"/>
              <a:t> e può avere proprietà </a:t>
            </a:r>
            <a:r>
              <a:rPr lang="it-IT" sz="2400" dirty="0" err="1"/>
              <a:t>personaliz-zate</a:t>
            </a:r>
            <a:r>
              <a:rPr lang="it-IT" sz="2400" dirty="0"/>
              <a:t> a seconda del suo ruolo nel processo.</a:t>
            </a:r>
          </a:p>
          <a:p>
            <a:endParaRPr lang="it-IT" sz="2800" b="1" dirty="0"/>
          </a:p>
        </p:txBody>
      </p:sp>
    </p:spTree>
    <p:extLst>
      <p:ext uri="{BB962C8B-B14F-4D97-AF65-F5344CB8AC3E}">
        <p14:creationId xmlns:p14="http://schemas.microsoft.com/office/powerpoint/2010/main" val="41333310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B0F4-681C-EDB9-C016-D609260CE30F}"/>
              </a:ext>
            </a:extLst>
          </p:cNvPr>
          <p:cNvSpPr>
            <a:spLocks noGrp="1"/>
          </p:cNvSpPr>
          <p:nvPr>
            <p:ph type="title"/>
          </p:nvPr>
        </p:nvSpPr>
        <p:spPr/>
        <p:txBody>
          <a:bodyPr/>
          <a:lstStyle/>
          <a:p>
            <a:pPr marR="0" rtl="0"/>
            <a:r>
              <a:rPr lang="it-IT" b="1" i="0" u="none" strike="noStrike" baseline="0" dirty="0"/>
              <a:t>Flusso del processo in </a:t>
            </a:r>
            <a:r>
              <a:rPr lang="it-IT" b="1" i="0" u="none" strike="noStrike" baseline="0" dirty="0" err="1"/>
              <a:t>Flussu</a:t>
            </a:r>
            <a:endParaRPr lang="it-IT" b="0" i="0" u="none" strike="noStrike" baseline="0" dirty="0"/>
          </a:p>
        </p:txBody>
      </p:sp>
      <p:sp>
        <p:nvSpPr>
          <p:cNvPr id="3" name="Text Placeholder 2">
            <a:extLst>
              <a:ext uri="{FF2B5EF4-FFF2-40B4-BE49-F238E27FC236}">
                <a16:creationId xmlns:a16="http://schemas.microsoft.com/office/drawing/2014/main" id="{E66352E2-2BFC-F703-8063-0DC6AE66C56E}"/>
              </a:ext>
            </a:extLst>
          </p:cNvPr>
          <p:cNvSpPr>
            <a:spLocks noGrp="1"/>
          </p:cNvSpPr>
          <p:nvPr>
            <p:ph type="body" idx="1"/>
          </p:nvPr>
        </p:nvSpPr>
        <p:spPr>
          <a:xfrm>
            <a:off x="1797666" y="1975743"/>
            <a:ext cx="8596667" cy="1320799"/>
          </a:xfrm>
        </p:spPr>
        <p:txBody>
          <a:bodyPr>
            <a:normAutofit/>
          </a:bodyPr>
          <a:lstStyle/>
          <a:p>
            <a:pPr marR="0" lvl="0" rtl="0"/>
            <a:r>
              <a:rPr lang="it-IT" sz="2000" b="0" i="0" u="none" strike="noStrike" baseline="0" dirty="0">
                <a:latin typeface="+mj-lt"/>
              </a:rPr>
              <a:t>Un «Processo di </a:t>
            </a:r>
            <a:r>
              <a:rPr lang="it-IT" sz="2000" b="0" i="0" u="none" strike="noStrike" baseline="0" dirty="0" err="1">
                <a:latin typeface="+mj-lt"/>
              </a:rPr>
              <a:t>Flussu</a:t>
            </a:r>
            <a:r>
              <a:rPr lang="it-IT" sz="2000" b="0" i="0" u="none" strike="noStrike" baseline="0" dirty="0">
                <a:latin typeface="+mj-lt"/>
              </a:rPr>
              <a:t>» inizia da un blocco di start e procede blocco dopo blocco, singolarmente e univocamente identificati, fino a quando le uscite di un blocco non hanno collegamento (non è definita la continuità).</a:t>
            </a:r>
          </a:p>
        </p:txBody>
      </p:sp>
      <p:pic>
        <p:nvPicPr>
          <p:cNvPr id="6" name="Picture 5">
            <a:extLst>
              <a:ext uri="{FF2B5EF4-FFF2-40B4-BE49-F238E27FC236}">
                <a16:creationId xmlns:a16="http://schemas.microsoft.com/office/drawing/2014/main" id="{248D637C-76C0-7C51-3B22-00DFBBF1EF5C}"/>
              </a:ext>
            </a:extLst>
          </p:cNvPr>
          <p:cNvPicPr>
            <a:picLocks noChangeAspect="1"/>
          </p:cNvPicPr>
          <p:nvPr/>
        </p:nvPicPr>
        <p:blipFill rotWithShape="1">
          <a:blip r:embed="rId2"/>
          <a:srcRect l="5856" t="33814" r="5990" b="12577"/>
          <a:stretch/>
        </p:blipFill>
        <p:spPr>
          <a:xfrm>
            <a:off x="2585288" y="3054171"/>
            <a:ext cx="7082383" cy="3145933"/>
          </a:xfrm>
          <a:prstGeom prst="rect">
            <a:avLst/>
          </a:prstGeom>
        </p:spPr>
      </p:pic>
    </p:spTree>
    <p:extLst>
      <p:ext uri="{BB962C8B-B14F-4D97-AF65-F5344CB8AC3E}">
        <p14:creationId xmlns:p14="http://schemas.microsoft.com/office/powerpoint/2010/main" val="22911113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B9DA-A353-F5BA-0A1A-DAB19A50785E}"/>
              </a:ext>
            </a:extLst>
          </p:cNvPr>
          <p:cNvSpPr>
            <a:spLocks noGrp="1"/>
          </p:cNvSpPr>
          <p:nvPr>
            <p:ph type="title"/>
          </p:nvPr>
        </p:nvSpPr>
        <p:spPr/>
        <p:txBody>
          <a:bodyPr/>
          <a:lstStyle/>
          <a:p>
            <a:pPr marR="0" rtl="0"/>
            <a:r>
              <a:rPr lang="it-IT" b="1" i="0" u="none" strike="noStrike" baseline="0" dirty="0"/>
              <a:t>Interfaccia ubiqua</a:t>
            </a:r>
            <a:endParaRPr lang="it-IT" b="0" i="0" u="none" strike="noStrike" baseline="0" dirty="0"/>
          </a:p>
        </p:txBody>
      </p:sp>
      <p:sp>
        <p:nvSpPr>
          <p:cNvPr id="3" name="Text Placeholder 2">
            <a:extLst>
              <a:ext uri="{FF2B5EF4-FFF2-40B4-BE49-F238E27FC236}">
                <a16:creationId xmlns:a16="http://schemas.microsoft.com/office/drawing/2014/main" id="{7F110A00-1043-FAE4-DBD5-8ACFA6606886}"/>
              </a:ext>
            </a:extLst>
          </p:cNvPr>
          <p:cNvSpPr>
            <a:spLocks noGrp="1"/>
          </p:cNvSpPr>
          <p:nvPr>
            <p:ph type="body" idx="1"/>
          </p:nvPr>
        </p:nvSpPr>
        <p:spPr>
          <a:xfrm>
            <a:off x="1773716" y="2005070"/>
            <a:ext cx="8659257" cy="3864024"/>
          </a:xfrm>
        </p:spPr>
        <p:txBody>
          <a:bodyPr>
            <a:normAutofit/>
          </a:bodyPr>
          <a:lstStyle/>
          <a:p>
            <a:pPr marR="0" lvl="0" rtl="0"/>
            <a:r>
              <a:rPr lang="it-IT" sz="2000" b="1" i="0" u="none" strike="noStrike" baseline="0" dirty="0">
                <a:latin typeface="+mj-lt"/>
              </a:rPr>
              <a:t>Come vedremo più avanti l’implementazione di una interfaccia astratta, permette la rappresentazione adattata ai media</a:t>
            </a:r>
            <a:r>
              <a:rPr lang="it-IT" sz="2000" b="0" i="0" u="none" strike="noStrike" baseline="0" dirty="0">
                <a:latin typeface="+mj-lt"/>
              </a:rPr>
              <a:t>.</a:t>
            </a:r>
          </a:p>
          <a:p>
            <a:pPr marR="0" lvl="0" rtl="0"/>
            <a:r>
              <a:rPr lang="it-IT" sz="2000" b="0" i="0" u="none" strike="noStrike" baseline="0" dirty="0">
                <a:latin typeface="+mj-lt"/>
              </a:rPr>
              <a:t>In pratica un processo di </a:t>
            </a:r>
            <a:r>
              <a:rPr lang="it-IT" sz="2000" b="0" i="0" u="none" strike="noStrike" baseline="0" dirty="0" err="1">
                <a:latin typeface="+mj-lt"/>
              </a:rPr>
              <a:t>Flussu</a:t>
            </a:r>
            <a:r>
              <a:rPr lang="it-IT" sz="2000" b="0" i="0" u="none" strike="noStrike" baseline="0" dirty="0">
                <a:latin typeface="+mj-lt"/>
              </a:rPr>
              <a:t> che prevede di interagire con un utente (interfaccia) può farlo attraverso differenti sistemi, come una chat web, o una </a:t>
            </a:r>
            <a:r>
              <a:rPr lang="it-IT" sz="2000" b="0" i="0" u="none" strike="noStrike" baseline="0" dirty="0" err="1">
                <a:latin typeface="+mj-lt"/>
              </a:rPr>
              <a:t>form</a:t>
            </a:r>
            <a:r>
              <a:rPr lang="it-IT" sz="2000" b="0" i="0" u="none" strike="noStrike" baseline="0" dirty="0">
                <a:latin typeface="+mj-lt"/>
              </a:rPr>
              <a:t> </a:t>
            </a:r>
            <a:r>
              <a:rPr lang="it-IT" sz="2000" b="0" i="0" u="none" strike="noStrike" baseline="0" dirty="0" err="1">
                <a:latin typeface="+mj-lt"/>
              </a:rPr>
              <a:t>typeform</a:t>
            </a:r>
            <a:r>
              <a:rPr lang="it-IT" sz="2000" b="0" i="0" u="none" strike="noStrike" baseline="0" dirty="0">
                <a:latin typeface="+mj-lt"/>
              </a:rPr>
              <a:t>, o una app di chat come whatsapp o </a:t>
            </a:r>
            <a:r>
              <a:rPr lang="it-IT" sz="2000" b="0" i="0" u="none" strike="noStrike" baseline="0" dirty="0" err="1">
                <a:latin typeface="+mj-lt"/>
              </a:rPr>
              <a:t>telegram</a:t>
            </a:r>
            <a:r>
              <a:rPr lang="it-IT" sz="2000" b="0" i="0" u="none" strike="noStrike" baseline="0" dirty="0">
                <a:latin typeface="+mj-lt"/>
              </a:rPr>
              <a:t> e via dicendo</a:t>
            </a:r>
          </a:p>
          <a:p>
            <a:pPr marL="452438" indent="-276225">
              <a:buFont typeface="Wingdings" panose="05000000000000000000" pitchFamily="2" charset="2"/>
              <a:buChar char="§"/>
            </a:pPr>
            <a:r>
              <a:rPr lang="it-IT" sz="2000" b="0" i="0" u="none" strike="noStrike" baseline="0" dirty="0">
                <a:latin typeface="+mj-lt"/>
              </a:rPr>
              <a:t>Questa libertà si traduce in un uso del processo tecnicamente da parte di chiunque abbia un accesso a internet</a:t>
            </a:r>
            <a:r>
              <a:rPr lang="it-IT" sz="2000" i="0" u="none" strike="noStrike" baseline="0" dirty="0">
                <a:latin typeface="+mj-lt"/>
              </a:rPr>
              <a:t>, </a:t>
            </a:r>
            <a:r>
              <a:rPr lang="it-IT" sz="2000" dirty="0">
                <a:latin typeface="+mj-lt"/>
              </a:rPr>
              <a:t>qualunque sia il suo idioma. </a:t>
            </a:r>
            <a:endParaRPr lang="it-IT" sz="2000" i="0" u="none" strike="noStrike" baseline="0" dirty="0">
              <a:latin typeface="+mj-lt"/>
            </a:endParaRPr>
          </a:p>
          <a:p>
            <a:pPr marL="452438" indent="-276225">
              <a:buFont typeface="Wingdings" panose="05000000000000000000" pitchFamily="2" charset="2"/>
              <a:buChar char="§"/>
            </a:pPr>
            <a:r>
              <a:rPr lang="it-IT" sz="2000" dirty="0">
                <a:latin typeface="+mj-lt"/>
              </a:rPr>
              <a:t>La sfida pertanto è stata anche quella di lasciare che l’autore del processo potesse decidere una interfaccia in più lingue.</a:t>
            </a:r>
            <a:endParaRPr lang="it-IT" sz="2000" i="0" u="none" strike="noStrike" baseline="0" dirty="0">
              <a:latin typeface="+mj-lt"/>
            </a:endParaRPr>
          </a:p>
        </p:txBody>
      </p:sp>
    </p:spTree>
    <p:extLst>
      <p:ext uri="{BB962C8B-B14F-4D97-AF65-F5344CB8AC3E}">
        <p14:creationId xmlns:p14="http://schemas.microsoft.com/office/powerpoint/2010/main" val="155680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EF96-CF6A-74FC-F334-1CBCF4FEFDFB}"/>
              </a:ext>
            </a:extLst>
          </p:cNvPr>
          <p:cNvSpPr>
            <a:spLocks noGrp="1"/>
          </p:cNvSpPr>
          <p:nvPr>
            <p:ph type="title"/>
          </p:nvPr>
        </p:nvSpPr>
        <p:spPr/>
        <p:txBody>
          <a:bodyPr/>
          <a:lstStyle/>
          <a:p>
            <a:r>
              <a:rPr lang="it-IT" b="1" dirty="0"/>
              <a:t>Cos’è </a:t>
            </a:r>
            <a:r>
              <a:rPr lang="it-IT" b="1" dirty="0" err="1"/>
              <a:t>Flussu</a:t>
            </a:r>
            <a:r>
              <a:rPr lang="it-IT" b="1" dirty="0"/>
              <a:t>?</a:t>
            </a:r>
          </a:p>
        </p:txBody>
      </p:sp>
      <p:sp>
        <p:nvSpPr>
          <p:cNvPr id="3" name="Content Placeholder 2">
            <a:extLst>
              <a:ext uri="{FF2B5EF4-FFF2-40B4-BE49-F238E27FC236}">
                <a16:creationId xmlns:a16="http://schemas.microsoft.com/office/drawing/2014/main" id="{911C8B1D-F41B-1BEA-962F-A1F9384DC8BD}"/>
              </a:ext>
            </a:extLst>
          </p:cNvPr>
          <p:cNvSpPr>
            <a:spLocks noGrp="1"/>
          </p:cNvSpPr>
          <p:nvPr>
            <p:ph idx="1"/>
          </p:nvPr>
        </p:nvSpPr>
        <p:spPr>
          <a:xfrm>
            <a:off x="1253066" y="1845734"/>
            <a:ext cx="9902613" cy="4023360"/>
          </a:xfrm>
        </p:spPr>
        <p:txBody>
          <a:bodyPr>
            <a:normAutofit/>
          </a:bodyPr>
          <a:lstStyle/>
          <a:p>
            <a:pPr marL="0" lvl="1" indent="0">
              <a:lnSpc>
                <a:spcPct val="100000"/>
              </a:lnSpc>
              <a:buNone/>
            </a:pPr>
            <a:r>
              <a:rPr lang="it-IT" sz="2400" b="1" dirty="0" err="1"/>
              <a:t>Flussu</a:t>
            </a:r>
            <a:r>
              <a:rPr lang="it-IT" sz="2400" b="1" dirty="0"/>
              <a:t> è un potente server SOA (Service-</a:t>
            </a:r>
            <a:r>
              <a:rPr lang="it-IT" sz="2400" b="1" dirty="0" err="1"/>
              <a:t>Oriented</a:t>
            </a:r>
            <a:r>
              <a:rPr lang="it-IT" sz="2400" b="1" dirty="0"/>
              <a:t> Architecture), che fornisce una soluzione completa per la gestione e automazione di processi aziendali anche molto complessi.</a:t>
            </a:r>
          </a:p>
          <a:p>
            <a:pPr marL="0" lvl="1" indent="0">
              <a:lnSpc>
                <a:spcPct val="100000"/>
              </a:lnSpc>
              <a:buNone/>
            </a:pPr>
            <a:endParaRPr lang="it-IT" sz="1200" dirty="0"/>
          </a:p>
          <a:p>
            <a:pPr marL="457200" lvl="1" indent="0">
              <a:buNone/>
            </a:pPr>
            <a:r>
              <a:rPr lang="it-IT" sz="2000" b="1" dirty="0"/>
              <a:t>Versatilità e Programmabilità</a:t>
            </a:r>
            <a:r>
              <a:rPr lang="it-IT" sz="2000" dirty="0"/>
              <a:t>: Grazie alla sua natura programmabile, </a:t>
            </a:r>
            <a:r>
              <a:rPr lang="it-IT" sz="2000" dirty="0" err="1"/>
              <a:t>Flussu</a:t>
            </a:r>
            <a:r>
              <a:rPr lang="it-IT" sz="2000" dirty="0"/>
              <a:t> può adattarsi a una vasta gamma di esigenze operative, consentendo la personalizzazione dei processi.</a:t>
            </a:r>
          </a:p>
          <a:p>
            <a:pPr marL="457200" lvl="1" indent="0">
              <a:buNone/>
            </a:pPr>
            <a:r>
              <a:rPr lang="it-IT" sz="2000" b="1" dirty="0"/>
              <a:t>Gestione Avanzata dei Processi</a:t>
            </a:r>
            <a:r>
              <a:rPr lang="it-IT" sz="2000" dirty="0"/>
              <a:t>: La capacità di gestire sia semplici sequenze di azioni che processi aziendali complessi rende </a:t>
            </a:r>
            <a:r>
              <a:rPr lang="it-IT" sz="2000" dirty="0" err="1"/>
              <a:t>Flussu</a:t>
            </a:r>
            <a:r>
              <a:rPr lang="it-IT" sz="2000" dirty="0"/>
              <a:t> uno strumento estremamente potente per l'efficienza operativa.</a:t>
            </a:r>
          </a:p>
          <a:p>
            <a:endParaRPr lang="it-IT" dirty="0"/>
          </a:p>
        </p:txBody>
      </p:sp>
    </p:spTree>
    <p:extLst>
      <p:ext uri="{BB962C8B-B14F-4D97-AF65-F5344CB8AC3E}">
        <p14:creationId xmlns:p14="http://schemas.microsoft.com/office/powerpoint/2010/main" val="1757038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D3D6A-D601-1BBB-FF3B-B83F2510A057}"/>
              </a:ext>
            </a:extLst>
          </p:cNvPr>
          <p:cNvSpPr>
            <a:spLocks noGrp="1"/>
          </p:cNvSpPr>
          <p:nvPr>
            <p:ph type="title"/>
          </p:nvPr>
        </p:nvSpPr>
        <p:spPr/>
        <p:txBody>
          <a:bodyPr>
            <a:normAutofit/>
          </a:bodyPr>
          <a:lstStyle/>
          <a:p>
            <a:pPr marR="0" rtl="0"/>
            <a:r>
              <a:rPr lang="it-IT" b="1" i="0" u="none" strike="noStrike" baseline="0" dirty="0"/>
              <a:t>Sfide della Gestione Multilingua</a:t>
            </a:r>
          </a:p>
        </p:txBody>
      </p:sp>
      <p:sp>
        <p:nvSpPr>
          <p:cNvPr id="3" name="Text Placeholder 2">
            <a:extLst>
              <a:ext uri="{FF2B5EF4-FFF2-40B4-BE49-F238E27FC236}">
                <a16:creationId xmlns:a16="http://schemas.microsoft.com/office/drawing/2014/main" id="{E1D64349-87AD-F5BD-F79A-A29DEA38D55C}"/>
              </a:ext>
            </a:extLst>
          </p:cNvPr>
          <p:cNvSpPr>
            <a:spLocks noGrp="1"/>
          </p:cNvSpPr>
          <p:nvPr>
            <p:ph type="body" idx="1"/>
          </p:nvPr>
        </p:nvSpPr>
        <p:spPr>
          <a:xfrm>
            <a:off x="1795748" y="1983035"/>
            <a:ext cx="8626209" cy="4380057"/>
          </a:xfrm>
        </p:spPr>
        <p:txBody>
          <a:bodyPr>
            <a:normAutofit/>
          </a:bodyPr>
          <a:lstStyle/>
          <a:p>
            <a:pPr marL="0" marR="0" lvl="0" indent="0" rtl="0">
              <a:buNone/>
            </a:pPr>
            <a:r>
              <a:rPr lang="it-IT" b="0" i="0" u="none" strike="noStrike" baseline="0" dirty="0">
                <a:latin typeface="+mj-lt"/>
              </a:rPr>
              <a:t>Gestire un processo di interazione in una sola lingua limita la portata globale e può risultare in comunicazioni inefficaci con gli utenti non madrelingua.</a:t>
            </a:r>
          </a:p>
          <a:p>
            <a:pPr marL="292608" lvl="1" indent="0">
              <a:buNone/>
            </a:pPr>
            <a:r>
              <a:rPr lang="it-IT" sz="2400" b="0" i="1" u="none" strike="noStrike" baseline="0" dirty="0">
                <a:latin typeface="+mj-lt"/>
              </a:rPr>
              <a:t>Senza un'architettura multilingua, è necessario replicare il processo originale per ogni lingua desiderata. </a:t>
            </a:r>
          </a:p>
          <a:p>
            <a:pPr marL="0" marR="0" lvl="0" indent="0" rtl="0">
              <a:buNone/>
            </a:pPr>
            <a:r>
              <a:rPr lang="it-IT" sz="2000" b="0" i="0" u="none" strike="noStrike" baseline="0" dirty="0">
                <a:latin typeface="+mj-lt"/>
              </a:rPr>
              <a:t>Questo approccio richiede la creazione e la manutenzione di molteplici processi identici, uno per ciascuna lingua.</a:t>
            </a:r>
          </a:p>
          <a:p>
            <a:pPr marL="452438" indent="-276225">
              <a:buFont typeface="Wingdings" panose="05000000000000000000" pitchFamily="2" charset="2"/>
              <a:buChar char="§"/>
            </a:pPr>
            <a:r>
              <a:rPr lang="it-IT" b="1" i="0" u="none" strike="noStrike" baseline="0" dirty="0">
                <a:latin typeface="+mj-lt"/>
              </a:rPr>
              <a:t>Manutenzione Complessa</a:t>
            </a:r>
            <a:r>
              <a:rPr lang="it-IT" b="0" i="0" u="none" strike="noStrike" baseline="0" dirty="0">
                <a:latin typeface="+mj-lt"/>
              </a:rPr>
              <a:t>: La gestione di più versioni dello stesso processo aumenta complessità e carico della manutenzione.</a:t>
            </a:r>
          </a:p>
          <a:p>
            <a:pPr marL="452438" indent="-276225">
              <a:buFont typeface="Wingdings" panose="05000000000000000000" pitchFamily="2" charset="2"/>
              <a:buChar char="§"/>
            </a:pPr>
            <a:r>
              <a:rPr lang="it-IT" b="1" i="0" u="none" strike="noStrike" baseline="0" dirty="0">
                <a:latin typeface="+mj-lt"/>
              </a:rPr>
              <a:t>Aggiornamenti e Modifiche</a:t>
            </a:r>
            <a:r>
              <a:rPr lang="it-IT" b="0" i="0" u="none" strike="noStrike" baseline="0" dirty="0">
                <a:latin typeface="+mj-lt"/>
              </a:rPr>
              <a:t>: Ogni volta che si modifica il processo (che è una necessità data la natura evolutiva dei processi), tutte le versioni linguistiche devono essere aggiornate individualmente, aumentando il rischio di inconsistenze e/o errori.</a:t>
            </a:r>
          </a:p>
        </p:txBody>
      </p:sp>
    </p:spTree>
    <p:extLst>
      <p:ext uri="{BB962C8B-B14F-4D97-AF65-F5344CB8AC3E}">
        <p14:creationId xmlns:p14="http://schemas.microsoft.com/office/powerpoint/2010/main" val="3760883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488A6-EE33-95DF-EF1F-3CFB62273AE7}"/>
              </a:ext>
            </a:extLst>
          </p:cNvPr>
          <p:cNvSpPr>
            <a:spLocks noGrp="1"/>
          </p:cNvSpPr>
          <p:nvPr>
            <p:ph type="title"/>
          </p:nvPr>
        </p:nvSpPr>
        <p:spPr/>
        <p:txBody>
          <a:bodyPr/>
          <a:lstStyle/>
          <a:p>
            <a:pPr marR="0" rtl="0"/>
            <a:r>
              <a:rPr lang="it-IT" b="1" i="0" u="none" strike="noStrike" baseline="0" dirty="0"/>
              <a:t>Concetto di interfaccia multilingua</a:t>
            </a:r>
            <a:endParaRPr lang="it-IT" b="0" i="0" u="none" strike="noStrike" baseline="0" dirty="0"/>
          </a:p>
        </p:txBody>
      </p:sp>
      <p:sp>
        <p:nvSpPr>
          <p:cNvPr id="3" name="Text Placeholder 2">
            <a:extLst>
              <a:ext uri="{FF2B5EF4-FFF2-40B4-BE49-F238E27FC236}">
                <a16:creationId xmlns:a16="http://schemas.microsoft.com/office/drawing/2014/main" id="{35BD9318-D5D5-1A62-8FFB-23CB5AA1D0C7}"/>
              </a:ext>
            </a:extLst>
          </p:cNvPr>
          <p:cNvSpPr>
            <a:spLocks noGrp="1"/>
          </p:cNvSpPr>
          <p:nvPr>
            <p:ph type="body" idx="1"/>
          </p:nvPr>
        </p:nvSpPr>
        <p:spPr>
          <a:xfrm>
            <a:off x="1781857" y="1961389"/>
            <a:ext cx="8596668" cy="2009058"/>
          </a:xfrm>
        </p:spPr>
        <p:txBody>
          <a:bodyPr>
            <a:normAutofit/>
          </a:bodyPr>
          <a:lstStyle/>
          <a:p>
            <a:pPr marL="0" marR="0" lvl="0" indent="0" rtl="0">
              <a:buNone/>
            </a:pPr>
            <a:r>
              <a:rPr lang="it-IT" sz="2000" b="0" i="0" u="none" strike="noStrike" baseline="0" dirty="0">
                <a:latin typeface="+mj-lt"/>
              </a:rPr>
              <a:t>In </a:t>
            </a:r>
            <a:r>
              <a:rPr lang="it-IT" sz="2000" b="1" i="0" u="none" strike="noStrike" baseline="0" dirty="0" err="1">
                <a:latin typeface="+mj-lt"/>
              </a:rPr>
              <a:t>Flussu</a:t>
            </a:r>
            <a:r>
              <a:rPr lang="it-IT" sz="2000" b="0" i="0" u="none" strike="noStrike" baseline="0" dirty="0">
                <a:latin typeface="+mj-lt"/>
              </a:rPr>
              <a:t> abbiamo risolto il problema facendo in modo che ogni singolo elemento dell’interfaccia possa essere differenziato rispetto una etichetta di definizione della lingua.</a:t>
            </a:r>
          </a:p>
          <a:p>
            <a:pPr marL="0" marR="0" lvl="0" indent="0" rtl="0">
              <a:buNone/>
            </a:pPr>
            <a:r>
              <a:rPr lang="it-IT" sz="2000" dirty="0">
                <a:latin typeface="+mj-lt"/>
              </a:rPr>
              <a:t>La personalizzazione è per tutti gli elementi, incluse le foto.</a:t>
            </a:r>
            <a:endParaRPr lang="it-IT" sz="2000" b="0" i="0" u="none" strike="noStrike" baseline="0" dirty="0">
              <a:latin typeface="+mj-lt"/>
            </a:endParaRPr>
          </a:p>
        </p:txBody>
      </p:sp>
      <p:pic>
        <p:nvPicPr>
          <p:cNvPr id="4" name="Picture 3">
            <a:extLst>
              <a:ext uri="{FF2B5EF4-FFF2-40B4-BE49-F238E27FC236}">
                <a16:creationId xmlns:a16="http://schemas.microsoft.com/office/drawing/2014/main" id="{22A6DCA4-1958-F8E8-FADD-44277FC37B04}"/>
              </a:ext>
            </a:extLst>
          </p:cNvPr>
          <p:cNvPicPr>
            <a:picLocks noChangeAspect="1"/>
          </p:cNvPicPr>
          <p:nvPr/>
        </p:nvPicPr>
        <p:blipFill>
          <a:blip r:embed="rId2"/>
          <a:stretch>
            <a:fillRect/>
          </a:stretch>
        </p:blipFill>
        <p:spPr>
          <a:xfrm>
            <a:off x="3530743" y="3109253"/>
            <a:ext cx="6241220" cy="3080268"/>
          </a:xfrm>
          <a:prstGeom prst="rect">
            <a:avLst/>
          </a:prstGeom>
        </p:spPr>
      </p:pic>
    </p:spTree>
    <p:extLst>
      <p:ext uri="{BB962C8B-B14F-4D97-AF65-F5344CB8AC3E}">
        <p14:creationId xmlns:p14="http://schemas.microsoft.com/office/powerpoint/2010/main" val="115395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Configurazione e progettazione</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186214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0A7E-4661-036F-CC9B-22AE6F0152C0}"/>
              </a:ext>
            </a:extLst>
          </p:cNvPr>
          <p:cNvSpPr>
            <a:spLocks noGrp="1"/>
          </p:cNvSpPr>
          <p:nvPr>
            <p:ph type="title"/>
          </p:nvPr>
        </p:nvSpPr>
        <p:spPr/>
        <p:txBody>
          <a:bodyPr/>
          <a:lstStyle/>
          <a:p>
            <a:pPr marR="0" rtl="0"/>
            <a:r>
              <a:rPr lang="it-IT" b="1" i="0" u="none" strike="noStrike" baseline="0" dirty="0"/>
              <a:t>Configurazione/proprietà di un Processo</a:t>
            </a:r>
            <a:endParaRPr lang="it-IT" b="0" i="0" u="none" strike="noStrike" baseline="0" dirty="0"/>
          </a:p>
        </p:txBody>
      </p:sp>
      <p:sp>
        <p:nvSpPr>
          <p:cNvPr id="3" name="Text Placeholder 2">
            <a:extLst>
              <a:ext uri="{FF2B5EF4-FFF2-40B4-BE49-F238E27FC236}">
                <a16:creationId xmlns:a16="http://schemas.microsoft.com/office/drawing/2014/main" id="{6FF008FC-5226-03F7-1375-42306C36574F}"/>
              </a:ext>
            </a:extLst>
          </p:cNvPr>
          <p:cNvSpPr>
            <a:spLocks noGrp="1"/>
          </p:cNvSpPr>
          <p:nvPr>
            <p:ph type="body" idx="1"/>
          </p:nvPr>
        </p:nvSpPr>
        <p:spPr>
          <a:xfrm>
            <a:off x="1795748" y="1994052"/>
            <a:ext cx="9359931" cy="3875041"/>
          </a:xfrm>
        </p:spPr>
        <p:txBody>
          <a:bodyPr>
            <a:normAutofit/>
          </a:bodyPr>
          <a:lstStyle/>
          <a:p>
            <a:pPr marL="0" marR="0" lvl="0" indent="0" rtl="0">
              <a:buNone/>
            </a:pPr>
            <a:r>
              <a:rPr lang="it-IT" sz="2000" b="0" i="0" u="none" strike="noStrike" baseline="0" dirty="0">
                <a:latin typeface="+mj-lt"/>
              </a:rPr>
              <a:t>Un processo in </a:t>
            </a:r>
            <a:r>
              <a:rPr lang="it-IT" sz="2000" b="0" i="0" u="none" strike="noStrike" baseline="0" dirty="0" err="1">
                <a:latin typeface="+mj-lt"/>
              </a:rPr>
              <a:t>Flussu</a:t>
            </a:r>
            <a:r>
              <a:rPr lang="it-IT" sz="2000" b="0" i="0" u="none" strike="noStrike" baseline="0" dirty="0">
                <a:latin typeface="+mj-lt"/>
              </a:rPr>
              <a:t> (anche detto workflow) ha i seguenti parametri:</a:t>
            </a:r>
          </a:p>
          <a:p>
            <a:pPr marL="539750" marR="0" lvl="0" indent="-363538" rtl="0">
              <a:buFont typeface="Wingdings" panose="05000000000000000000" pitchFamily="2" charset="2"/>
              <a:buChar char="§"/>
            </a:pPr>
            <a:r>
              <a:rPr lang="it-IT" sz="2000" b="1" dirty="0">
                <a:latin typeface="+mj-lt"/>
              </a:rPr>
              <a:t>WID</a:t>
            </a:r>
            <a:r>
              <a:rPr lang="it-IT" sz="2000" dirty="0">
                <a:latin typeface="+mj-lt"/>
              </a:rPr>
              <a:t>: id univoco del workflow</a:t>
            </a:r>
          </a:p>
          <a:p>
            <a:pPr marL="539750" marR="0" lvl="0" indent="-363538" rtl="0">
              <a:buFont typeface="Wingdings" panose="05000000000000000000" pitchFamily="2" charset="2"/>
              <a:buChar char="§"/>
            </a:pPr>
            <a:r>
              <a:rPr lang="it-IT" sz="2000" b="1" i="0" u="none" strike="noStrike" baseline="0" dirty="0">
                <a:latin typeface="+mj-lt"/>
              </a:rPr>
              <a:t>Title</a:t>
            </a:r>
            <a:r>
              <a:rPr lang="it-IT" sz="2000" b="0" i="0" u="none" strike="noStrike" baseline="0" dirty="0">
                <a:latin typeface="+mj-lt"/>
              </a:rPr>
              <a:t>: nome del processo</a:t>
            </a:r>
          </a:p>
          <a:p>
            <a:pPr marL="539750" marR="0" lvl="0" indent="-363538" rtl="0">
              <a:buFont typeface="Wingdings" panose="05000000000000000000" pitchFamily="2" charset="2"/>
              <a:buChar char="§"/>
            </a:pPr>
            <a:r>
              <a:rPr lang="it-IT" sz="2000" b="1" dirty="0" err="1">
                <a:latin typeface="+mj-lt"/>
              </a:rPr>
              <a:t>Languages</a:t>
            </a:r>
            <a:r>
              <a:rPr lang="it-IT" sz="2000" dirty="0">
                <a:latin typeface="+mj-lt"/>
              </a:rPr>
              <a:t>: etichette delle lingue disponibili</a:t>
            </a:r>
          </a:p>
          <a:p>
            <a:pPr marL="539750" marR="0" lvl="0" indent="-363538" rtl="0">
              <a:buFont typeface="Wingdings" panose="05000000000000000000" pitchFamily="2" charset="2"/>
              <a:buChar char="§"/>
            </a:pPr>
            <a:r>
              <a:rPr lang="it-IT" sz="2000" b="1" i="0" u="none" strike="noStrike" baseline="0" dirty="0">
                <a:latin typeface="+mj-lt"/>
              </a:rPr>
              <a:t>Note</a:t>
            </a:r>
            <a:r>
              <a:rPr lang="it-IT" sz="2000" b="0" i="0" u="none" strike="noStrike" baseline="0" dirty="0">
                <a:latin typeface="+mj-lt"/>
              </a:rPr>
              <a:t>: annotazioni dell’autore/editor</a:t>
            </a:r>
          </a:p>
          <a:p>
            <a:pPr marL="539750" marR="0" lvl="0" indent="-363538" rtl="0">
              <a:buFont typeface="Wingdings" panose="05000000000000000000" pitchFamily="2" charset="2"/>
              <a:buChar char="§"/>
            </a:pPr>
            <a:r>
              <a:rPr lang="it-IT" sz="2000" b="1" dirty="0">
                <a:latin typeface="+mj-lt"/>
              </a:rPr>
              <a:t>Proprietario</a:t>
            </a:r>
          </a:p>
          <a:p>
            <a:pPr marL="539750" marR="0" lvl="0" indent="-363538" rtl="0">
              <a:buFont typeface="Wingdings" panose="05000000000000000000" pitchFamily="2" charset="2"/>
              <a:buChar char="§"/>
            </a:pPr>
            <a:r>
              <a:rPr lang="it-IT" sz="2000" b="1" i="0" u="none" strike="noStrike" baseline="0" dirty="0">
                <a:latin typeface="+mj-lt"/>
              </a:rPr>
              <a:t>Estensioni</a:t>
            </a:r>
            <a:r>
              <a:rPr lang="it-IT" sz="2000" dirty="0">
                <a:latin typeface="+mj-lt"/>
              </a:rPr>
              <a:t>: Telegram bot id/key</a:t>
            </a:r>
            <a:endParaRPr lang="it-IT" sz="2000" b="0" i="0" u="none" strike="noStrike" baseline="0" dirty="0">
              <a:latin typeface="+mj-lt"/>
            </a:endParaRPr>
          </a:p>
        </p:txBody>
      </p:sp>
    </p:spTree>
    <p:extLst>
      <p:ext uri="{BB962C8B-B14F-4D97-AF65-F5344CB8AC3E}">
        <p14:creationId xmlns:p14="http://schemas.microsoft.com/office/powerpoint/2010/main" val="1641285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609C9A1-2183-B6D7-3920-38352F194836}"/>
              </a:ext>
            </a:extLst>
          </p:cNvPr>
          <p:cNvPicPr>
            <a:picLocks noChangeAspect="1"/>
          </p:cNvPicPr>
          <p:nvPr/>
        </p:nvPicPr>
        <p:blipFill rotWithShape="1">
          <a:blip r:embed="rId2"/>
          <a:srcRect l="25730" t="25568" r="7727" b="20962"/>
          <a:stretch/>
        </p:blipFill>
        <p:spPr>
          <a:xfrm>
            <a:off x="1797666" y="3296421"/>
            <a:ext cx="5890049" cy="2956424"/>
          </a:xfrm>
          <a:prstGeom prst="rect">
            <a:avLst/>
          </a:prstGeom>
        </p:spPr>
      </p:pic>
      <p:sp>
        <p:nvSpPr>
          <p:cNvPr id="2" name="Title 1">
            <a:extLst>
              <a:ext uri="{FF2B5EF4-FFF2-40B4-BE49-F238E27FC236}">
                <a16:creationId xmlns:a16="http://schemas.microsoft.com/office/drawing/2014/main" id="{9145FB1C-2B78-2E41-D0BB-1D6335877772}"/>
              </a:ext>
            </a:extLst>
          </p:cNvPr>
          <p:cNvSpPr>
            <a:spLocks noGrp="1"/>
          </p:cNvSpPr>
          <p:nvPr>
            <p:ph type="title"/>
          </p:nvPr>
        </p:nvSpPr>
        <p:spPr/>
        <p:txBody>
          <a:bodyPr/>
          <a:lstStyle/>
          <a:p>
            <a:pPr marR="0" rtl="0"/>
            <a:r>
              <a:rPr lang="it-IT" b="1" i="0" u="none" strike="noStrike" baseline="0" dirty="0"/>
              <a:t>Disegno di un Processo</a:t>
            </a:r>
            <a:endParaRPr lang="it-IT" b="0" i="0" u="none" strike="noStrike" baseline="0" dirty="0"/>
          </a:p>
        </p:txBody>
      </p:sp>
      <p:sp>
        <p:nvSpPr>
          <p:cNvPr id="3" name="Text Placeholder 2">
            <a:extLst>
              <a:ext uri="{FF2B5EF4-FFF2-40B4-BE49-F238E27FC236}">
                <a16:creationId xmlns:a16="http://schemas.microsoft.com/office/drawing/2014/main" id="{787B4CAC-9628-36EB-5C84-8E8EA63DD94B}"/>
              </a:ext>
            </a:extLst>
          </p:cNvPr>
          <p:cNvSpPr>
            <a:spLocks noGrp="1"/>
          </p:cNvSpPr>
          <p:nvPr>
            <p:ph type="body" idx="1"/>
          </p:nvPr>
        </p:nvSpPr>
        <p:spPr>
          <a:xfrm>
            <a:off x="1797666" y="1987412"/>
            <a:ext cx="8596668" cy="714586"/>
          </a:xfrm>
        </p:spPr>
        <p:txBody>
          <a:bodyPr>
            <a:normAutofit/>
          </a:bodyPr>
          <a:lstStyle/>
          <a:p>
            <a:pPr marR="0" lvl="0" rtl="0"/>
            <a:r>
              <a:rPr lang="it-IT" b="0" i="0" u="none" strike="noStrike" baseline="0" dirty="0" err="1">
                <a:latin typeface="+mj-lt"/>
              </a:rPr>
              <a:t>Flussu</a:t>
            </a:r>
            <a:r>
              <a:rPr lang="it-IT" b="0" i="0" u="none" strike="noStrike" baseline="0" dirty="0">
                <a:latin typeface="+mj-lt"/>
              </a:rPr>
              <a:t> è fornito di </a:t>
            </a:r>
            <a:r>
              <a:rPr lang="it-IT" b="1" i="0" u="none" strike="noStrike" baseline="0" dirty="0">
                <a:latin typeface="+mj-lt"/>
              </a:rPr>
              <a:t>apposito </a:t>
            </a:r>
            <a:r>
              <a:rPr lang="it-IT" b="1" dirty="0">
                <a:latin typeface="+mj-lt"/>
              </a:rPr>
              <a:t>editor grafico </a:t>
            </a:r>
            <a:r>
              <a:rPr lang="it-IT" dirty="0">
                <a:latin typeface="+mj-lt"/>
              </a:rPr>
              <a:t>che permette di disegnare i blocchi che compongono il processo</a:t>
            </a:r>
            <a:r>
              <a:rPr lang="it-IT" b="0" i="0" u="none" strike="noStrike" baseline="0" dirty="0">
                <a:latin typeface="+mj-lt"/>
              </a:rPr>
              <a:t>.</a:t>
            </a:r>
          </a:p>
        </p:txBody>
      </p:sp>
      <p:sp>
        <p:nvSpPr>
          <p:cNvPr id="4" name="TextBox 3">
            <a:extLst>
              <a:ext uri="{FF2B5EF4-FFF2-40B4-BE49-F238E27FC236}">
                <a16:creationId xmlns:a16="http://schemas.microsoft.com/office/drawing/2014/main" id="{C5EC883D-9AF3-9BD3-DC06-087C41DEB4C7}"/>
              </a:ext>
            </a:extLst>
          </p:cNvPr>
          <p:cNvSpPr txBox="1"/>
          <p:nvPr/>
        </p:nvSpPr>
        <p:spPr>
          <a:xfrm>
            <a:off x="5568659" y="2372459"/>
            <a:ext cx="4939645" cy="2308324"/>
          </a:xfrm>
          <a:prstGeom prst="rect">
            <a:avLst/>
          </a:prstGeom>
          <a:noFill/>
        </p:spPr>
        <p:txBody>
          <a:bodyPr wrap="square" rtlCol="0">
            <a:spAutoFit/>
          </a:bodyPr>
          <a:lstStyle/>
          <a:p>
            <a:pPr marL="285750" marR="0" lvl="0" indent="-285750" rtl="0">
              <a:buFont typeface="Wingdings" panose="05000000000000000000" pitchFamily="2" charset="2"/>
              <a:buChar char="Ø"/>
            </a:pPr>
            <a:r>
              <a:rPr lang="it-IT" dirty="0">
                <a:solidFill>
                  <a:schemeClr val="tx1">
                    <a:lumMod val="75000"/>
                    <a:lumOff val="25000"/>
                  </a:schemeClr>
                </a:solidFill>
                <a:latin typeface="+mj-lt"/>
              </a:rPr>
              <a:t>E’ possibile disegnare </a:t>
            </a:r>
          </a:p>
          <a:p>
            <a:pPr marL="742950" lvl="1" indent="-285750">
              <a:buFont typeface="Wingdings" panose="05000000000000000000" pitchFamily="2" charset="2"/>
              <a:buChar char="ü"/>
            </a:pPr>
            <a:r>
              <a:rPr lang="it-IT" dirty="0">
                <a:latin typeface="+mj-lt"/>
              </a:rPr>
              <a:t>Blocchi standard</a:t>
            </a:r>
          </a:p>
          <a:p>
            <a:pPr marL="742950" lvl="1" indent="-285750">
              <a:buFont typeface="Wingdings" panose="05000000000000000000" pitchFamily="2" charset="2"/>
              <a:buChar char="ü"/>
            </a:pPr>
            <a:r>
              <a:rPr lang="it-IT" b="0" i="0" u="none" strike="noStrike" baseline="0" dirty="0">
                <a:latin typeface="+mj-lt"/>
              </a:rPr>
              <a:t>Blocchi per l’esecuzione di sotto-processi</a:t>
            </a:r>
          </a:p>
          <a:p>
            <a:pPr marL="742950" lvl="1" indent="-285750">
              <a:buFont typeface="Wingdings" panose="05000000000000000000" pitchFamily="2" charset="2"/>
              <a:buChar char="ü"/>
            </a:pPr>
            <a:r>
              <a:rPr lang="it-IT" dirty="0">
                <a:latin typeface="+mj-lt"/>
              </a:rPr>
              <a:t>Blocchi di </a:t>
            </a:r>
            <a:r>
              <a:rPr lang="it-IT" dirty="0" err="1">
                <a:latin typeface="+mj-lt"/>
              </a:rPr>
              <a:t>return</a:t>
            </a:r>
            <a:r>
              <a:rPr lang="it-IT" dirty="0">
                <a:latin typeface="+mj-lt"/>
              </a:rPr>
              <a:t> (se il processo è usato come sottoprocesso)</a:t>
            </a:r>
          </a:p>
          <a:p>
            <a:pPr marL="742950" lvl="1" indent="-285750">
              <a:buFont typeface="Wingdings" panose="05000000000000000000" pitchFamily="2" charset="2"/>
              <a:buChar char="ü"/>
            </a:pPr>
            <a:r>
              <a:rPr lang="it-IT" b="0" i="0" u="none" strike="noStrike" baseline="0" dirty="0">
                <a:latin typeface="+mj-lt"/>
              </a:rPr>
              <a:t>Blocchi di annotazione (post-it)</a:t>
            </a:r>
          </a:p>
          <a:p>
            <a:endParaRPr lang="it-IT" dirty="0"/>
          </a:p>
        </p:txBody>
      </p:sp>
      <p:cxnSp>
        <p:nvCxnSpPr>
          <p:cNvPr id="12" name="Straight Arrow Connector 11">
            <a:extLst>
              <a:ext uri="{FF2B5EF4-FFF2-40B4-BE49-F238E27FC236}">
                <a16:creationId xmlns:a16="http://schemas.microsoft.com/office/drawing/2014/main" id="{EF11DBBA-B55F-6072-B11D-5B32BB79B785}"/>
              </a:ext>
            </a:extLst>
          </p:cNvPr>
          <p:cNvCxnSpPr/>
          <p:nvPr/>
        </p:nvCxnSpPr>
        <p:spPr>
          <a:xfrm flipH="1" flipV="1">
            <a:off x="5155564" y="3704421"/>
            <a:ext cx="867266" cy="4736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E98487C-4A23-B43C-3178-0435FD4F3D61}"/>
              </a:ext>
            </a:extLst>
          </p:cNvPr>
          <p:cNvCxnSpPr>
            <a:cxnSpLocks/>
          </p:cNvCxnSpPr>
          <p:nvPr/>
        </p:nvCxnSpPr>
        <p:spPr>
          <a:xfrm rot="5400000">
            <a:off x="7421402" y="3631770"/>
            <a:ext cx="2477571" cy="2267273"/>
          </a:xfrm>
          <a:prstGeom prst="bentConnector3">
            <a:avLst>
              <a:gd name="adj1" fmla="val 9980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617E90-ECDB-A41F-01F9-EF64CDB29C28}"/>
              </a:ext>
            </a:extLst>
          </p:cNvPr>
          <p:cNvCxnSpPr>
            <a:cxnSpLocks/>
          </p:cNvCxnSpPr>
          <p:nvPr/>
        </p:nvCxnSpPr>
        <p:spPr>
          <a:xfrm rot="10800000" flipV="1">
            <a:off x="3232495" y="2977419"/>
            <a:ext cx="2790335" cy="1625290"/>
          </a:xfrm>
          <a:prstGeom prst="bentConnector3">
            <a:avLst>
              <a:gd name="adj1" fmla="val 9999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2715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p:txBody>
          <a:bodyPr/>
          <a:lstStyle/>
          <a:p>
            <a:pPr marR="0" rtl="0"/>
            <a:r>
              <a:rPr lang="it-IT" b="1" i="0" u="none" strike="noStrike" baseline="0" dirty="0">
                <a:latin typeface="+mn-lt"/>
              </a:rPr>
              <a:t>Aggiungere un blocco</a:t>
            </a:r>
            <a:endParaRPr lang="it-IT" b="0" i="0" u="none" strike="noStrike" baseline="0" dirty="0">
              <a:latin typeface="+mn-lt"/>
            </a:endParaRP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797666" y="2003821"/>
            <a:ext cx="8596668" cy="4401098"/>
          </a:xfrm>
        </p:spPr>
        <p:txBody>
          <a:bodyPr/>
          <a:lstStyle/>
          <a:p>
            <a:pPr marR="0" lvl="0" rtl="0"/>
            <a:r>
              <a:rPr lang="it-IT" i="0" u="none" strike="noStrike" baseline="0" dirty="0">
                <a:latin typeface="+mj-lt"/>
              </a:rPr>
              <a:t>Alla creazione di un nuovo processo viene generato il blocco di start, che a differenza da tutti </a:t>
            </a:r>
            <a:r>
              <a:rPr lang="it-IT" dirty="0">
                <a:latin typeface="+mj-lt"/>
              </a:rPr>
              <a:t>gli altri, </a:t>
            </a:r>
            <a:r>
              <a:rPr lang="it-IT" i="0" u="none" strike="noStrike" baseline="0" dirty="0">
                <a:latin typeface="+mj-lt"/>
              </a:rPr>
              <a:t>non può essere rimosso.</a:t>
            </a:r>
          </a:p>
        </p:txBody>
      </p:sp>
      <p:pic>
        <p:nvPicPr>
          <p:cNvPr id="5" name="Picture 4">
            <a:extLst>
              <a:ext uri="{FF2B5EF4-FFF2-40B4-BE49-F238E27FC236}">
                <a16:creationId xmlns:a16="http://schemas.microsoft.com/office/drawing/2014/main" id="{1C2CA74B-7552-B5C5-662C-22C5A4A44A06}"/>
              </a:ext>
            </a:extLst>
          </p:cNvPr>
          <p:cNvPicPr>
            <a:picLocks noChangeAspect="1"/>
          </p:cNvPicPr>
          <p:nvPr/>
        </p:nvPicPr>
        <p:blipFill rotWithShape="1">
          <a:blip r:embed="rId2"/>
          <a:srcRect t="13196" r="28968" b="28279"/>
          <a:stretch/>
        </p:blipFill>
        <p:spPr>
          <a:xfrm>
            <a:off x="2521543" y="2867133"/>
            <a:ext cx="6325001" cy="325517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29966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p:txBody>
          <a:bodyPr/>
          <a:lstStyle/>
          <a:p>
            <a:pPr marR="0" rtl="0"/>
            <a:r>
              <a:rPr lang="it-IT" b="1" i="0" u="none" strike="noStrike" baseline="0" dirty="0">
                <a:latin typeface="+mn-lt"/>
              </a:rPr>
              <a:t>Aggiungere un blocco</a:t>
            </a:r>
            <a:endParaRPr lang="it-IT" b="0" i="0" u="none" strike="noStrike" baseline="0" dirty="0">
              <a:latin typeface="+mn-lt"/>
            </a:endParaRP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779020" y="1963262"/>
            <a:ext cx="8596668" cy="4401098"/>
          </a:xfrm>
        </p:spPr>
        <p:txBody>
          <a:bodyPr/>
          <a:lstStyle/>
          <a:p>
            <a:pPr marR="0" lvl="0" rtl="0"/>
            <a:r>
              <a:rPr lang="it-IT" b="0" i="0" u="none" strike="noStrike" baseline="0" dirty="0">
                <a:latin typeface="+mj-lt"/>
              </a:rPr>
              <a:t>Premendo il tasto [+] del menù contestuale si potrà scegliere un tipo di blocco da aggiungere</a:t>
            </a:r>
          </a:p>
        </p:txBody>
      </p:sp>
      <p:pic>
        <p:nvPicPr>
          <p:cNvPr id="6" name="Picture 5">
            <a:extLst>
              <a:ext uri="{FF2B5EF4-FFF2-40B4-BE49-F238E27FC236}">
                <a16:creationId xmlns:a16="http://schemas.microsoft.com/office/drawing/2014/main" id="{E09C6DC0-2362-CD3D-8853-5B4B521370EC}"/>
              </a:ext>
            </a:extLst>
          </p:cNvPr>
          <p:cNvPicPr>
            <a:picLocks noChangeAspect="1"/>
          </p:cNvPicPr>
          <p:nvPr/>
        </p:nvPicPr>
        <p:blipFill rotWithShape="1">
          <a:blip r:embed="rId2"/>
          <a:srcRect t="13471" r="39840" b="32233"/>
          <a:stretch/>
        </p:blipFill>
        <p:spPr>
          <a:xfrm>
            <a:off x="3281706" y="2847809"/>
            <a:ext cx="5813910" cy="32775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5971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CBFD-E545-C0DF-3408-67EEF20279FC}"/>
              </a:ext>
            </a:extLst>
          </p:cNvPr>
          <p:cNvSpPr>
            <a:spLocks noGrp="1"/>
          </p:cNvSpPr>
          <p:nvPr>
            <p:ph type="title"/>
          </p:nvPr>
        </p:nvSpPr>
        <p:spPr/>
        <p:txBody>
          <a:bodyPr/>
          <a:lstStyle/>
          <a:p>
            <a:r>
              <a:rPr lang="it-IT" b="1" i="0" u="none" strike="noStrike" baseline="0" dirty="0">
                <a:latin typeface="+mn-lt"/>
              </a:rPr>
              <a:t>Aggiungere un blocco</a:t>
            </a:r>
            <a:endParaRPr lang="it-IT" dirty="0"/>
          </a:p>
        </p:txBody>
      </p:sp>
      <p:sp>
        <p:nvSpPr>
          <p:cNvPr id="3" name="Text Placeholder 2">
            <a:extLst>
              <a:ext uri="{FF2B5EF4-FFF2-40B4-BE49-F238E27FC236}">
                <a16:creationId xmlns:a16="http://schemas.microsoft.com/office/drawing/2014/main" id="{2FFFEB7F-A6C4-4668-B582-0D7A8C3306E2}"/>
              </a:ext>
            </a:extLst>
          </p:cNvPr>
          <p:cNvSpPr>
            <a:spLocks noGrp="1"/>
          </p:cNvSpPr>
          <p:nvPr>
            <p:ph type="body" idx="1"/>
          </p:nvPr>
        </p:nvSpPr>
        <p:spPr>
          <a:xfrm>
            <a:off x="1797666" y="2014962"/>
            <a:ext cx="8596668" cy="2138033"/>
          </a:xfrm>
        </p:spPr>
        <p:txBody>
          <a:bodyPr>
            <a:normAutofit/>
          </a:bodyPr>
          <a:lstStyle/>
          <a:p>
            <a:r>
              <a:rPr lang="it-IT" b="0" i="0" u="none" strike="noStrike" baseline="0" dirty="0">
                <a:latin typeface="+mj-lt"/>
              </a:rPr>
              <a:t>Verrà aggiunto un blocco «vergine» (da configurare) che ha un ingresso e due uscite (un blocco contiene di base almeno due uscite).</a:t>
            </a:r>
          </a:p>
          <a:p>
            <a:r>
              <a:rPr lang="it-IT" b="0" i="0" u="none" strike="noStrike" baseline="0" dirty="0">
                <a:latin typeface="+mj-lt"/>
              </a:rPr>
              <a:t>S</a:t>
            </a:r>
            <a:r>
              <a:rPr lang="it-IT" dirty="0">
                <a:latin typeface="+mj-lt"/>
              </a:rPr>
              <a:t>e nessun’altra scelta è stata fatta, l’uscita di default è la 0;</a:t>
            </a:r>
          </a:p>
          <a:p>
            <a:r>
              <a:rPr lang="it-IT" b="0" i="0" u="none" strike="noStrike" baseline="0" dirty="0">
                <a:latin typeface="+mj-lt"/>
              </a:rPr>
              <a:t>I blocchi sono collegati tra loro da l’uscita del precedente all’ingresso del successivo, cliccando e trascinando il cerchietto di partenza verso il triangolo di arrivo</a:t>
            </a:r>
          </a:p>
          <a:p>
            <a:endParaRPr lang="it-IT" b="0" i="0" u="none" strike="noStrike" baseline="0" dirty="0">
              <a:latin typeface="+mj-lt"/>
            </a:endParaRPr>
          </a:p>
          <a:p>
            <a:pPr marL="0" indent="0">
              <a:buNone/>
            </a:pPr>
            <a:endParaRPr lang="it-IT" dirty="0">
              <a:latin typeface="+mj-lt"/>
            </a:endParaRPr>
          </a:p>
        </p:txBody>
      </p:sp>
      <p:pic>
        <p:nvPicPr>
          <p:cNvPr id="8" name="Picture 7">
            <a:extLst>
              <a:ext uri="{FF2B5EF4-FFF2-40B4-BE49-F238E27FC236}">
                <a16:creationId xmlns:a16="http://schemas.microsoft.com/office/drawing/2014/main" id="{6806A4C3-BD42-EEC2-6B70-5D39E11FC66E}"/>
              </a:ext>
            </a:extLst>
          </p:cNvPr>
          <p:cNvPicPr>
            <a:picLocks noChangeAspect="1"/>
          </p:cNvPicPr>
          <p:nvPr/>
        </p:nvPicPr>
        <p:blipFill>
          <a:blip r:embed="rId2"/>
          <a:stretch>
            <a:fillRect/>
          </a:stretch>
        </p:blipFill>
        <p:spPr>
          <a:xfrm>
            <a:off x="3093094" y="4117422"/>
            <a:ext cx="4376605" cy="1986217"/>
          </a:xfrm>
          <a:prstGeom prst="rect">
            <a:avLst/>
          </a:prstGeom>
        </p:spPr>
      </p:pic>
      <p:cxnSp>
        <p:nvCxnSpPr>
          <p:cNvPr id="9" name="Straight Arrow Connector 8">
            <a:extLst>
              <a:ext uri="{FF2B5EF4-FFF2-40B4-BE49-F238E27FC236}">
                <a16:creationId xmlns:a16="http://schemas.microsoft.com/office/drawing/2014/main" id="{9B5E2523-18F3-B959-9270-662704086445}"/>
              </a:ext>
            </a:extLst>
          </p:cNvPr>
          <p:cNvCxnSpPr>
            <a:cxnSpLocks/>
          </p:cNvCxnSpPr>
          <p:nvPr/>
        </p:nvCxnSpPr>
        <p:spPr>
          <a:xfrm flipH="1">
            <a:off x="4770304" y="3083978"/>
            <a:ext cx="1454226" cy="2026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1505492-1F1C-6808-F038-0AAB100F0BC8}"/>
              </a:ext>
            </a:extLst>
          </p:cNvPr>
          <p:cNvCxnSpPr>
            <a:cxnSpLocks/>
          </p:cNvCxnSpPr>
          <p:nvPr/>
        </p:nvCxnSpPr>
        <p:spPr>
          <a:xfrm flipH="1">
            <a:off x="5805889" y="3756752"/>
            <a:ext cx="2489812" cy="67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397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CBFD-E545-C0DF-3408-67EEF20279FC}"/>
              </a:ext>
            </a:extLst>
          </p:cNvPr>
          <p:cNvSpPr>
            <a:spLocks noGrp="1"/>
          </p:cNvSpPr>
          <p:nvPr>
            <p:ph type="title"/>
          </p:nvPr>
        </p:nvSpPr>
        <p:spPr/>
        <p:txBody>
          <a:bodyPr/>
          <a:lstStyle/>
          <a:p>
            <a:r>
              <a:rPr lang="it-IT" b="1" i="0" u="none" strike="noStrike" baseline="0" dirty="0">
                <a:latin typeface="+mn-lt"/>
              </a:rPr>
              <a:t>Collegare i blocchi (definire il flusso)</a:t>
            </a:r>
            <a:endParaRPr lang="it-IT" dirty="0"/>
          </a:p>
        </p:txBody>
      </p:sp>
      <p:sp>
        <p:nvSpPr>
          <p:cNvPr id="3" name="Text Placeholder 2">
            <a:extLst>
              <a:ext uri="{FF2B5EF4-FFF2-40B4-BE49-F238E27FC236}">
                <a16:creationId xmlns:a16="http://schemas.microsoft.com/office/drawing/2014/main" id="{2FFFEB7F-A6C4-4668-B582-0D7A8C3306E2}"/>
              </a:ext>
            </a:extLst>
          </p:cNvPr>
          <p:cNvSpPr>
            <a:spLocks noGrp="1"/>
          </p:cNvSpPr>
          <p:nvPr>
            <p:ph type="body" idx="1"/>
          </p:nvPr>
        </p:nvSpPr>
        <p:spPr>
          <a:xfrm>
            <a:off x="1797666" y="1986931"/>
            <a:ext cx="8596668" cy="2138033"/>
          </a:xfrm>
        </p:spPr>
        <p:txBody>
          <a:bodyPr>
            <a:normAutofit/>
          </a:bodyPr>
          <a:lstStyle/>
          <a:p>
            <a:r>
              <a:rPr lang="it-IT" b="0" i="0" u="none" strike="noStrike" baseline="0" dirty="0">
                <a:latin typeface="+mj-lt"/>
              </a:rPr>
              <a:t>La direzione dei connettori definisce il flusso del processo</a:t>
            </a:r>
          </a:p>
          <a:p>
            <a:endParaRPr lang="it-IT" b="0" i="0" u="none" strike="noStrike" baseline="0" dirty="0">
              <a:latin typeface="+mj-lt"/>
            </a:endParaRPr>
          </a:p>
          <a:p>
            <a:pPr marL="0" indent="0">
              <a:buNone/>
            </a:pPr>
            <a:endParaRPr lang="it-IT" dirty="0">
              <a:latin typeface="+mj-lt"/>
            </a:endParaRPr>
          </a:p>
        </p:txBody>
      </p:sp>
      <p:pic>
        <p:nvPicPr>
          <p:cNvPr id="8" name="Picture 7">
            <a:extLst>
              <a:ext uri="{FF2B5EF4-FFF2-40B4-BE49-F238E27FC236}">
                <a16:creationId xmlns:a16="http://schemas.microsoft.com/office/drawing/2014/main" id="{E7EB2D1B-4B6B-199D-4F15-D52FD32B24E9}"/>
              </a:ext>
            </a:extLst>
          </p:cNvPr>
          <p:cNvPicPr>
            <a:picLocks noChangeAspect="1"/>
          </p:cNvPicPr>
          <p:nvPr/>
        </p:nvPicPr>
        <p:blipFill rotWithShape="1">
          <a:blip r:embed="rId2"/>
          <a:srcRect l="31311" t="25154" r="13566" b="36220"/>
          <a:stretch/>
        </p:blipFill>
        <p:spPr>
          <a:xfrm>
            <a:off x="1797666" y="2618924"/>
            <a:ext cx="7374374" cy="32277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838523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dirty="0"/>
              <a:t>Disegno/configurazione del singolo blocco</a:t>
            </a:r>
            <a:endParaRPr lang="it-IT" b="0" i="0" u="none" strike="noStrike" baseline="0" dirty="0"/>
          </a:p>
        </p:txBody>
      </p:sp>
      <p:pic>
        <p:nvPicPr>
          <p:cNvPr id="7" name="Picture 6">
            <a:extLst>
              <a:ext uri="{FF2B5EF4-FFF2-40B4-BE49-F238E27FC236}">
                <a16:creationId xmlns:a16="http://schemas.microsoft.com/office/drawing/2014/main" id="{865EC7E7-22D4-918E-7281-10F46CAF7AAF}"/>
              </a:ext>
            </a:extLst>
          </p:cNvPr>
          <p:cNvPicPr>
            <a:picLocks noChangeAspect="1"/>
          </p:cNvPicPr>
          <p:nvPr/>
        </p:nvPicPr>
        <p:blipFill>
          <a:blip r:embed="rId2"/>
          <a:stretch>
            <a:fillRect/>
          </a:stretch>
        </p:blipFill>
        <p:spPr>
          <a:xfrm>
            <a:off x="2325331" y="1898093"/>
            <a:ext cx="7541338" cy="4328782"/>
          </a:xfrm>
          <a:prstGeom prst="rect">
            <a:avLst/>
          </a:prstGeom>
        </p:spPr>
      </p:pic>
    </p:spTree>
    <p:extLst>
      <p:ext uri="{BB962C8B-B14F-4D97-AF65-F5344CB8AC3E}">
        <p14:creationId xmlns:p14="http://schemas.microsoft.com/office/powerpoint/2010/main" val="3340755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EF96-CF6A-74FC-F334-1CBCF4FEFDFB}"/>
              </a:ext>
            </a:extLst>
          </p:cNvPr>
          <p:cNvSpPr>
            <a:spLocks noGrp="1"/>
          </p:cNvSpPr>
          <p:nvPr>
            <p:ph type="title"/>
          </p:nvPr>
        </p:nvSpPr>
        <p:spPr/>
        <p:txBody>
          <a:bodyPr/>
          <a:lstStyle/>
          <a:p>
            <a:r>
              <a:rPr lang="it-IT" b="1" dirty="0"/>
              <a:t>Gestione Avanzata di Workflow</a:t>
            </a:r>
          </a:p>
        </p:txBody>
      </p:sp>
      <p:sp>
        <p:nvSpPr>
          <p:cNvPr id="3" name="Content Placeholder 2">
            <a:extLst>
              <a:ext uri="{FF2B5EF4-FFF2-40B4-BE49-F238E27FC236}">
                <a16:creationId xmlns:a16="http://schemas.microsoft.com/office/drawing/2014/main" id="{911C8B1D-F41B-1BEA-962F-A1F9384DC8BD}"/>
              </a:ext>
            </a:extLst>
          </p:cNvPr>
          <p:cNvSpPr>
            <a:spLocks noGrp="1"/>
          </p:cNvSpPr>
          <p:nvPr>
            <p:ph idx="1"/>
          </p:nvPr>
        </p:nvSpPr>
        <p:spPr>
          <a:xfrm>
            <a:off x="1275644" y="1845734"/>
            <a:ext cx="9880036" cy="4023360"/>
          </a:xfrm>
        </p:spPr>
        <p:txBody>
          <a:bodyPr>
            <a:normAutofit/>
          </a:bodyPr>
          <a:lstStyle/>
          <a:p>
            <a:pPr marL="0" lvl="1" indent="0">
              <a:lnSpc>
                <a:spcPct val="100000"/>
              </a:lnSpc>
              <a:buNone/>
            </a:pPr>
            <a:r>
              <a:rPr lang="it-IT" sz="2400" b="1" dirty="0"/>
              <a:t>Vantaggi per le Aziende</a:t>
            </a:r>
            <a:endParaRPr lang="it-IT" sz="2400" dirty="0"/>
          </a:p>
          <a:p>
            <a:pPr marL="0" lvl="1" indent="0">
              <a:lnSpc>
                <a:spcPct val="100000"/>
              </a:lnSpc>
              <a:buNone/>
            </a:pPr>
            <a:r>
              <a:rPr lang="it-IT" sz="2400" dirty="0" err="1"/>
              <a:t>Flussu</a:t>
            </a:r>
            <a:r>
              <a:rPr lang="it-IT" sz="2400" dirty="0"/>
              <a:t> coordina sia singoli workflow, ma integra e gestisce anche i sottoprocessi, facilitando l’automazione di attività complesse e interdipendenti.</a:t>
            </a:r>
          </a:p>
          <a:p>
            <a:pPr marL="0" lvl="1" indent="0">
              <a:lnSpc>
                <a:spcPct val="100000"/>
              </a:lnSpc>
              <a:buNone/>
            </a:pPr>
            <a:endParaRPr lang="it-IT" sz="1200" dirty="0"/>
          </a:p>
          <a:p>
            <a:pPr marL="457200" lvl="1" indent="0">
              <a:buNone/>
            </a:pPr>
            <a:r>
              <a:rPr lang="it-IT" sz="2000" b="1" dirty="0"/>
              <a:t>Efficienza e Automazione</a:t>
            </a:r>
            <a:r>
              <a:rPr lang="it-IT" sz="2000" dirty="0"/>
              <a:t>: L'automazione avanzata dei processi consente alle aziende di ridurre i tempi di esecuzione e aumentare l'efficienza operativa.</a:t>
            </a:r>
          </a:p>
          <a:p>
            <a:pPr marL="457200" lvl="1" indent="0">
              <a:buNone/>
            </a:pPr>
            <a:r>
              <a:rPr lang="it-IT" sz="2000" b="1" dirty="0"/>
              <a:t>Flessibilità Operativa</a:t>
            </a:r>
            <a:r>
              <a:rPr lang="it-IT" sz="2000" dirty="0"/>
              <a:t>: </a:t>
            </a:r>
            <a:r>
              <a:rPr lang="it-IT" sz="2000" dirty="0" err="1"/>
              <a:t>Flussu</a:t>
            </a:r>
            <a:r>
              <a:rPr lang="it-IT" sz="2000" dirty="0"/>
              <a:t> fornisce la flessibilità necessaria per adattarsi rapidamente ai cambiamenti del mercato o alle nuove esigenze aziendali, mantenendo un alto livello di prestazione.</a:t>
            </a:r>
          </a:p>
          <a:p>
            <a:endParaRPr lang="it-IT" dirty="0"/>
          </a:p>
        </p:txBody>
      </p:sp>
    </p:spTree>
    <p:extLst>
      <p:ext uri="{BB962C8B-B14F-4D97-AF65-F5344CB8AC3E}">
        <p14:creationId xmlns:p14="http://schemas.microsoft.com/office/powerpoint/2010/main" val="22667830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dirty="0"/>
              <a:t>Disegno/configurazione del singolo blocco</a:t>
            </a:r>
            <a:endParaRPr lang="it-IT" b="0" i="0" u="none" strike="noStrike" baseline="0" dirty="0"/>
          </a:p>
        </p:txBody>
      </p:sp>
      <p:pic>
        <p:nvPicPr>
          <p:cNvPr id="3" name="Picture 2">
            <a:extLst>
              <a:ext uri="{FF2B5EF4-FFF2-40B4-BE49-F238E27FC236}">
                <a16:creationId xmlns:a16="http://schemas.microsoft.com/office/drawing/2014/main" id="{799B77CD-4CF7-5F0A-1EBC-34D37BB799C5}"/>
              </a:ext>
            </a:extLst>
          </p:cNvPr>
          <p:cNvPicPr>
            <a:picLocks noChangeAspect="1"/>
          </p:cNvPicPr>
          <p:nvPr/>
        </p:nvPicPr>
        <p:blipFill>
          <a:blip r:embed="rId2"/>
          <a:stretch>
            <a:fillRect/>
          </a:stretch>
        </p:blipFill>
        <p:spPr>
          <a:xfrm>
            <a:off x="1731415" y="1899346"/>
            <a:ext cx="8095631" cy="4512471"/>
          </a:xfrm>
          <a:prstGeom prst="rect">
            <a:avLst/>
          </a:prstGeom>
        </p:spPr>
      </p:pic>
    </p:spTree>
    <p:extLst>
      <p:ext uri="{BB962C8B-B14F-4D97-AF65-F5344CB8AC3E}">
        <p14:creationId xmlns:p14="http://schemas.microsoft.com/office/powerpoint/2010/main" val="1447955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dirty="0"/>
              <a:t>Disegno/configurazione del singolo blocco</a:t>
            </a:r>
            <a:endParaRPr lang="it-IT" b="0" i="0" u="none" strike="noStrike" baseline="0" dirty="0"/>
          </a:p>
        </p:txBody>
      </p:sp>
      <p:pic>
        <p:nvPicPr>
          <p:cNvPr id="4" name="Picture 3">
            <a:extLst>
              <a:ext uri="{FF2B5EF4-FFF2-40B4-BE49-F238E27FC236}">
                <a16:creationId xmlns:a16="http://schemas.microsoft.com/office/drawing/2014/main" id="{50137569-6679-02F3-64D6-D23D65E04A51}"/>
              </a:ext>
            </a:extLst>
          </p:cNvPr>
          <p:cNvPicPr>
            <a:picLocks noChangeAspect="1"/>
          </p:cNvPicPr>
          <p:nvPr/>
        </p:nvPicPr>
        <p:blipFill rotWithShape="1">
          <a:blip r:embed="rId2"/>
          <a:srcRect l="29680" t="15533" r="29537" b="33196"/>
          <a:stretch/>
        </p:blipFill>
        <p:spPr>
          <a:xfrm>
            <a:off x="4231840" y="2210259"/>
            <a:ext cx="4477732" cy="3516199"/>
          </a:xfrm>
          <a:prstGeom prst="rect">
            <a:avLst/>
          </a:prstGeom>
          <a:ln>
            <a:noFill/>
          </a:ln>
          <a:effectLst>
            <a:outerShdw blurRad="292100" dist="139700" dir="2700000" algn="tl" rotWithShape="0">
              <a:srgbClr val="333333">
                <a:alpha val="65000"/>
              </a:srgbClr>
            </a:outerShdw>
          </a:effectLst>
        </p:spPr>
      </p:pic>
      <p:sp>
        <p:nvSpPr>
          <p:cNvPr id="14" name="Arrow: Right 13">
            <a:extLst>
              <a:ext uri="{FF2B5EF4-FFF2-40B4-BE49-F238E27FC236}">
                <a16:creationId xmlns:a16="http://schemas.microsoft.com/office/drawing/2014/main" id="{1A12A769-6983-09E4-0543-C5F923A99FCF}"/>
              </a:ext>
            </a:extLst>
          </p:cNvPr>
          <p:cNvSpPr/>
          <p:nvPr/>
        </p:nvSpPr>
        <p:spPr>
          <a:xfrm>
            <a:off x="1347238" y="2581831"/>
            <a:ext cx="3139126" cy="1515098"/>
          </a:xfrm>
          <a:prstGeom prst="rightArrow">
            <a:avLst>
              <a:gd name="adj1" fmla="val 50000"/>
              <a:gd name="adj2" fmla="val 71154"/>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Editing di un elemento</a:t>
            </a:r>
          </a:p>
          <a:p>
            <a:pPr algn="ctr"/>
            <a:r>
              <a:rPr lang="it-IT" dirty="0"/>
              <a:t>scelta lingua</a:t>
            </a:r>
          </a:p>
        </p:txBody>
      </p:sp>
      <p:sp>
        <p:nvSpPr>
          <p:cNvPr id="8" name="Arrow: Right 7">
            <a:extLst>
              <a:ext uri="{FF2B5EF4-FFF2-40B4-BE49-F238E27FC236}">
                <a16:creationId xmlns:a16="http://schemas.microsoft.com/office/drawing/2014/main" id="{CEF2BA2F-753D-4B67-40B4-674E75423E3A}"/>
              </a:ext>
            </a:extLst>
          </p:cNvPr>
          <p:cNvSpPr/>
          <p:nvPr/>
        </p:nvSpPr>
        <p:spPr>
          <a:xfrm rot="19216382">
            <a:off x="2010242" y="4597994"/>
            <a:ext cx="2920656" cy="1017957"/>
          </a:xfrm>
          <a:prstGeom prst="rightArrow">
            <a:avLst/>
          </a:prstGeom>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Elementi nella lingua</a:t>
            </a:r>
          </a:p>
        </p:txBody>
      </p:sp>
    </p:spTree>
    <p:extLst>
      <p:ext uri="{BB962C8B-B14F-4D97-AF65-F5344CB8AC3E}">
        <p14:creationId xmlns:p14="http://schemas.microsoft.com/office/powerpoint/2010/main" val="1810147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dirty="0"/>
              <a:t>Configurazione uscita via pulsante</a:t>
            </a:r>
            <a:endParaRPr lang="it-IT" b="0" i="0" u="none" strike="noStrike" baseline="0" dirty="0"/>
          </a:p>
        </p:txBody>
      </p:sp>
      <p:pic>
        <p:nvPicPr>
          <p:cNvPr id="3" name="Picture 2">
            <a:extLst>
              <a:ext uri="{FF2B5EF4-FFF2-40B4-BE49-F238E27FC236}">
                <a16:creationId xmlns:a16="http://schemas.microsoft.com/office/drawing/2014/main" id="{3D338846-E169-10D5-46CB-7A54036B3470}"/>
              </a:ext>
            </a:extLst>
          </p:cNvPr>
          <p:cNvPicPr>
            <a:picLocks noChangeAspect="1"/>
          </p:cNvPicPr>
          <p:nvPr/>
        </p:nvPicPr>
        <p:blipFill>
          <a:blip r:embed="rId2"/>
          <a:stretch>
            <a:fillRect/>
          </a:stretch>
        </p:blipFill>
        <p:spPr>
          <a:xfrm>
            <a:off x="1713841" y="1902574"/>
            <a:ext cx="8290873" cy="4377040"/>
          </a:xfrm>
          <a:prstGeom prst="rect">
            <a:avLst/>
          </a:prstGeom>
        </p:spPr>
      </p:pic>
    </p:spTree>
    <p:extLst>
      <p:ext uri="{BB962C8B-B14F-4D97-AF65-F5344CB8AC3E}">
        <p14:creationId xmlns:p14="http://schemas.microsoft.com/office/powerpoint/2010/main" val="3898127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F4F3606-6EC9-897C-113F-FF8206A65E3B}"/>
              </a:ext>
            </a:extLst>
          </p:cNvPr>
          <p:cNvSpPr/>
          <p:nvPr/>
        </p:nvSpPr>
        <p:spPr>
          <a:xfrm>
            <a:off x="3535583" y="2035264"/>
            <a:ext cx="5181793" cy="3926264"/>
          </a:xfrm>
          <a:prstGeom prst="rect">
            <a:avLst/>
          </a:prstGeom>
          <a:solidFill>
            <a:schemeClr val="bg1"/>
          </a:solidFill>
          <a:ln>
            <a:noFill/>
          </a:ln>
          <a:effectLst>
            <a:outerShdw blurRad="50800" dist="889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79631DFB-EC08-6798-62CD-FF0E74E62677}"/>
              </a:ext>
            </a:extLst>
          </p:cNvPr>
          <p:cNvSpPr>
            <a:spLocks noGrp="1"/>
          </p:cNvSpPr>
          <p:nvPr>
            <p:ph type="title"/>
          </p:nvPr>
        </p:nvSpPr>
        <p:spPr/>
        <p:txBody>
          <a:bodyPr/>
          <a:lstStyle/>
          <a:p>
            <a:r>
              <a:rPr lang="it-IT" b="1" dirty="0"/>
              <a:t>Configurazione uscita via pulsante</a:t>
            </a:r>
            <a:endParaRPr lang="it-IT" dirty="0"/>
          </a:p>
        </p:txBody>
      </p:sp>
      <p:sp>
        <p:nvSpPr>
          <p:cNvPr id="10" name="Text Placeholder 2">
            <a:extLst>
              <a:ext uri="{FF2B5EF4-FFF2-40B4-BE49-F238E27FC236}">
                <a16:creationId xmlns:a16="http://schemas.microsoft.com/office/drawing/2014/main" id="{9B921E47-67A4-77B2-ACB0-AE0D3B41B943}"/>
              </a:ext>
            </a:extLst>
          </p:cNvPr>
          <p:cNvSpPr>
            <a:spLocks noGrp="1"/>
          </p:cNvSpPr>
          <p:nvPr>
            <p:ph type="body" idx="1"/>
          </p:nvPr>
        </p:nvSpPr>
        <p:spPr>
          <a:xfrm>
            <a:off x="499799" y="2982608"/>
            <a:ext cx="2820010" cy="2138033"/>
          </a:xfrm>
        </p:spPr>
        <p:txBody>
          <a:bodyPr>
            <a:normAutofit/>
          </a:bodyPr>
          <a:lstStyle/>
          <a:p>
            <a:pPr marL="0" indent="0">
              <a:buNone/>
            </a:pPr>
            <a:r>
              <a:rPr lang="it-IT" b="0" i="0" u="none" strike="noStrike" baseline="0" dirty="0"/>
              <a:t>L’editor di </a:t>
            </a:r>
            <a:r>
              <a:rPr lang="it-IT" b="0" i="0" u="none" strike="noStrike" baseline="0" dirty="0" err="1"/>
              <a:t>Flussu</a:t>
            </a:r>
            <a:r>
              <a:rPr lang="it-IT" b="0" i="0" u="none" strike="noStrike" baseline="0" dirty="0"/>
              <a:t> rappresenta visivamente il testo dei pulsanti collegati alle uscite per semplificare la lettura del percorso del processo</a:t>
            </a:r>
          </a:p>
          <a:p>
            <a:endParaRPr lang="it-IT" b="0" i="0" u="none" strike="noStrike" baseline="0" dirty="0"/>
          </a:p>
          <a:p>
            <a:pPr marL="0" indent="0">
              <a:buNone/>
            </a:pPr>
            <a:endParaRPr lang="it-IT" dirty="0"/>
          </a:p>
        </p:txBody>
      </p:sp>
      <p:pic>
        <p:nvPicPr>
          <p:cNvPr id="12" name="Picture 11">
            <a:extLst>
              <a:ext uri="{FF2B5EF4-FFF2-40B4-BE49-F238E27FC236}">
                <a16:creationId xmlns:a16="http://schemas.microsoft.com/office/drawing/2014/main" id="{E5EE9184-52B0-C073-820A-A7EAA4048ADF}"/>
              </a:ext>
            </a:extLst>
          </p:cNvPr>
          <p:cNvPicPr>
            <a:picLocks noChangeAspect="1"/>
          </p:cNvPicPr>
          <p:nvPr/>
        </p:nvPicPr>
        <p:blipFill>
          <a:blip r:embed="rId2"/>
          <a:stretch>
            <a:fillRect/>
          </a:stretch>
        </p:blipFill>
        <p:spPr>
          <a:xfrm>
            <a:off x="3535583" y="2035264"/>
            <a:ext cx="5181793" cy="3920286"/>
          </a:xfrm>
          <a:prstGeom prst="rect">
            <a:avLst/>
          </a:prstGeom>
          <a:solidFill>
            <a:schemeClr val="bg1"/>
          </a:solidFill>
        </p:spPr>
      </p:pic>
      <p:sp>
        <p:nvSpPr>
          <p:cNvPr id="15" name="Oval 14">
            <a:extLst>
              <a:ext uri="{FF2B5EF4-FFF2-40B4-BE49-F238E27FC236}">
                <a16:creationId xmlns:a16="http://schemas.microsoft.com/office/drawing/2014/main" id="{8C05555E-F28D-0D2B-F040-44D4AF133882}"/>
              </a:ext>
            </a:extLst>
          </p:cNvPr>
          <p:cNvSpPr/>
          <p:nvPr/>
        </p:nvSpPr>
        <p:spPr>
          <a:xfrm>
            <a:off x="4791133" y="3995407"/>
            <a:ext cx="1262825" cy="132080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7" name="Straight Arrow Connector 16">
            <a:extLst>
              <a:ext uri="{FF2B5EF4-FFF2-40B4-BE49-F238E27FC236}">
                <a16:creationId xmlns:a16="http://schemas.microsoft.com/office/drawing/2014/main" id="{CDC3F64E-E2DA-7766-E83B-E134DE7D0F16}"/>
              </a:ext>
            </a:extLst>
          </p:cNvPr>
          <p:cNvCxnSpPr>
            <a:cxnSpLocks/>
          </p:cNvCxnSpPr>
          <p:nvPr/>
        </p:nvCxnSpPr>
        <p:spPr>
          <a:xfrm>
            <a:off x="1936827" y="4707656"/>
            <a:ext cx="2827283" cy="148623"/>
          </a:xfrm>
          <a:prstGeom prst="straightConnector1">
            <a:avLst/>
          </a:prstGeom>
          <a:ln w="57150">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597809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343676"/>
            <a:ext cx="8596668" cy="2207171"/>
          </a:xfrm>
        </p:spPr>
        <p:txBody>
          <a:bodyPr anchor="ctr">
            <a:normAutofit/>
          </a:bodyPr>
          <a:lstStyle/>
          <a:p>
            <a:pPr algn="ctr"/>
            <a:r>
              <a:rPr lang="it-IT" sz="4800" dirty="0"/>
              <a:t>Esercitazione pratica</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4210596"/>
            <a:ext cx="8596668" cy="1553445"/>
          </a:xfrm>
        </p:spPr>
        <p:txBody>
          <a:bodyPr>
            <a:normAutofit/>
          </a:bodyPr>
          <a:lstStyle/>
          <a:p>
            <a:pPr marL="0" indent="0" algn="ctr">
              <a:buNone/>
            </a:pPr>
            <a:r>
              <a:rPr lang="it-IT" sz="3200" dirty="0"/>
              <a:t>Uso dell’editor di </a:t>
            </a:r>
            <a:r>
              <a:rPr lang="it-IT" sz="3200" dirty="0" err="1"/>
              <a:t>Flussu</a:t>
            </a:r>
            <a:r>
              <a:rPr lang="it-IT" sz="3200" dirty="0"/>
              <a:t> per costruire processi</a:t>
            </a:r>
          </a:p>
        </p:txBody>
      </p:sp>
    </p:spTree>
    <p:extLst>
      <p:ext uri="{BB962C8B-B14F-4D97-AF65-F5344CB8AC3E}">
        <p14:creationId xmlns:p14="http://schemas.microsoft.com/office/powerpoint/2010/main" val="113457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Creazione di un processo base</a:t>
            </a:r>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73715" y="2027104"/>
            <a:ext cx="8725359" cy="4594414"/>
          </a:xfrm>
        </p:spPr>
        <p:txBody>
          <a:bodyPr>
            <a:normAutofit/>
          </a:bodyPr>
          <a:lstStyle/>
          <a:p>
            <a:pPr marL="0" indent="0">
              <a:buNone/>
            </a:pPr>
            <a:r>
              <a:rPr lang="it-IT" b="1" dirty="0"/>
              <a:t> Aprire l'Editor Visuale</a:t>
            </a:r>
          </a:p>
          <a:p>
            <a:pPr marL="0" indent="0">
              <a:buNone/>
            </a:pPr>
            <a:r>
              <a:rPr lang="it-IT" b="1" dirty="0"/>
              <a:t>       </a:t>
            </a:r>
            <a:r>
              <a:rPr lang="it-IT" dirty="0"/>
              <a:t>Avviare </a:t>
            </a:r>
            <a:r>
              <a:rPr lang="it-IT" dirty="0" err="1"/>
              <a:t>Flussu</a:t>
            </a:r>
            <a:r>
              <a:rPr lang="it-IT" dirty="0"/>
              <a:t> e accedere all'editor visuale.</a:t>
            </a:r>
          </a:p>
          <a:p>
            <a:pPr marL="0" indent="0">
              <a:buNone/>
            </a:pPr>
            <a:r>
              <a:rPr lang="it-IT" b="1" dirty="0"/>
              <a:t>Inserimento di Blocchi</a:t>
            </a:r>
          </a:p>
          <a:p>
            <a:pPr marL="0" indent="0">
              <a:buNone/>
            </a:pPr>
            <a:r>
              <a:rPr lang="it-IT" i="1" dirty="0"/>
              <a:t>	Collegare al blocco di start</a:t>
            </a:r>
            <a:r>
              <a:rPr lang="it-IT" dirty="0"/>
              <a:t> un blocco di azione per eseguire un'operazione</a:t>
            </a:r>
            <a:br>
              <a:rPr lang="it-IT" dirty="0"/>
            </a:br>
            <a:r>
              <a:rPr lang="it-IT" dirty="0"/>
              <a:t>	semplice (es: raccogliere dati utente).</a:t>
            </a:r>
          </a:p>
          <a:p>
            <a:pPr marL="0" indent="0">
              <a:buNone/>
            </a:pPr>
            <a:r>
              <a:rPr lang="it-IT" b="1" dirty="0"/>
              <a:t>Collegamento dei Blocchi</a:t>
            </a:r>
          </a:p>
          <a:p>
            <a:pPr marL="0" indent="0">
              <a:buNone/>
            </a:pPr>
            <a:r>
              <a:rPr lang="it-IT" dirty="0"/>
              <a:t>	Inserire un blocco che mostri il risultato di una label che includa il dato </a:t>
            </a:r>
            <a:br>
              <a:rPr lang="it-IT" dirty="0"/>
            </a:br>
            <a:r>
              <a:rPr lang="it-IT" dirty="0"/>
              <a:t>	inserito dall’utente per creare una sequenza logica.</a:t>
            </a:r>
          </a:p>
          <a:p>
            <a:pPr marL="0" indent="0">
              <a:buNone/>
            </a:pPr>
            <a:r>
              <a:rPr lang="it-IT" b="1" dirty="0"/>
              <a:t>Fine del Processo</a:t>
            </a:r>
          </a:p>
          <a:p>
            <a:pPr marL="0" indent="0">
              <a:buNone/>
            </a:pPr>
            <a:r>
              <a:rPr lang="it-IT" b="1" dirty="0"/>
              <a:t>       </a:t>
            </a:r>
            <a:r>
              <a:rPr lang="it-IT" dirty="0"/>
              <a:t>Aggiungere un blocco di 'Fine' per concludere il processo.</a:t>
            </a:r>
          </a:p>
        </p:txBody>
      </p:sp>
    </p:spTree>
    <p:extLst>
      <p:ext uri="{BB962C8B-B14F-4D97-AF65-F5344CB8AC3E}">
        <p14:creationId xmlns:p14="http://schemas.microsoft.com/office/powerpoint/2010/main" val="3020055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I sottoprocessi</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37607316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0A7E-4661-036F-CC9B-22AE6F0152C0}"/>
              </a:ext>
            </a:extLst>
          </p:cNvPr>
          <p:cNvSpPr>
            <a:spLocks noGrp="1"/>
          </p:cNvSpPr>
          <p:nvPr>
            <p:ph type="title"/>
          </p:nvPr>
        </p:nvSpPr>
        <p:spPr/>
        <p:txBody>
          <a:bodyPr/>
          <a:lstStyle/>
          <a:p>
            <a:r>
              <a:rPr lang="it-IT" b="1" dirty="0"/>
              <a:t>L'Importanza dei sottoprocessi</a:t>
            </a:r>
          </a:p>
        </p:txBody>
      </p:sp>
      <p:sp>
        <p:nvSpPr>
          <p:cNvPr id="3" name="Text Placeholder 2">
            <a:extLst>
              <a:ext uri="{FF2B5EF4-FFF2-40B4-BE49-F238E27FC236}">
                <a16:creationId xmlns:a16="http://schemas.microsoft.com/office/drawing/2014/main" id="{6FF008FC-5226-03F7-1375-42306C36574F}"/>
              </a:ext>
            </a:extLst>
          </p:cNvPr>
          <p:cNvSpPr>
            <a:spLocks noGrp="1"/>
          </p:cNvSpPr>
          <p:nvPr>
            <p:ph type="body" idx="1"/>
          </p:nvPr>
        </p:nvSpPr>
        <p:spPr>
          <a:xfrm>
            <a:off x="1780325" y="1988953"/>
            <a:ext cx="8663665" cy="4023360"/>
          </a:xfrm>
        </p:spPr>
        <p:txBody>
          <a:bodyPr>
            <a:normAutofit/>
          </a:bodyPr>
          <a:lstStyle/>
          <a:p>
            <a:pPr marL="0" marR="0" lvl="0" indent="0" rtl="0">
              <a:buNone/>
            </a:pPr>
            <a:r>
              <a:rPr lang="it-IT" sz="2400" b="1" dirty="0">
                <a:latin typeface="+mj-lt"/>
              </a:rPr>
              <a:t>Cos'è un Sottoprocesso</a:t>
            </a:r>
          </a:p>
          <a:p>
            <a:pPr marR="0" lvl="0" rtl="0"/>
            <a:r>
              <a:rPr lang="it-IT" sz="2000" dirty="0">
                <a:latin typeface="+mj-lt"/>
              </a:rPr>
              <a:t>E’ una parte di un processo </a:t>
            </a:r>
            <a:r>
              <a:rPr lang="it-IT" sz="2000" b="1" u="sng" dirty="0">
                <a:latin typeface="+mj-lt"/>
              </a:rPr>
              <a:t>che può essere isolata e riutilizzata</a:t>
            </a:r>
            <a:r>
              <a:rPr lang="it-IT" sz="2000" dirty="0">
                <a:latin typeface="+mj-lt"/>
              </a:rPr>
              <a:t> in diversi processi.</a:t>
            </a:r>
          </a:p>
          <a:p>
            <a:pPr marL="0" marR="0" lvl="0" indent="0" rtl="0">
              <a:buNone/>
            </a:pPr>
            <a:r>
              <a:rPr lang="it-IT" sz="2000" b="1" dirty="0">
                <a:latin typeface="+mj-lt"/>
              </a:rPr>
              <a:t>Riduzione delle Ridondanze</a:t>
            </a:r>
          </a:p>
          <a:p>
            <a:pPr marR="0" lvl="0" rtl="0"/>
            <a:r>
              <a:rPr lang="it-IT" sz="2000" dirty="0">
                <a:latin typeface="+mj-lt"/>
              </a:rPr>
              <a:t>I sottoprocessi eliminano la necessità di duplicare le stesse funzioni in processi diversi, riducendo le ridondanze.</a:t>
            </a:r>
          </a:p>
          <a:p>
            <a:pPr marL="0" marR="0" lvl="0" indent="0" rtl="0">
              <a:buNone/>
            </a:pPr>
            <a:r>
              <a:rPr lang="it-IT" sz="2000" b="1" dirty="0">
                <a:latin typeface="+mj-lt"/>
              </a:rPr>
              <a:t>Esempio Pratico</a:t>
            </a:r>
          </a:p>
          <a:p>
            <a:pPr marR="0" lvl="0" rtl="0"/>
            <a:r>
              <a:rPr lang="it-IT" sz="2000" dirty="0">
                <a:latin typeface="+mj-lt"/>
              </a:rPr>
              <a:t>La verifica dell'indirizzo e-mail: un'operazione comune a molti processi come iscrizione, ordine, richiesta informazioni.</a:t>
            </a:r>
            <a:endParaRPr lang="it-IT" sz="2000" b="0" i="0" u="none" strike="noStrike" baseline="0" dirty="0">
              <a:latin typeface="+mj-lt"/>
            </a:endParaRPr>
          </a:p>
        </p:txBody>
      </p:sp>
    </p:spTree>
    <p:extLst>
      <p:ext uri="{BB962C8B-B14F-4D97-AF65-F5344CB8AC3E}">
        <p14:creationId xmlns:p14="http://schemas.microsoft.com/office/powerpoint/2010/main" val="35211310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0A7E-4661-036F-CC9B-22AE6F0152C0}"/>
              </a:ext>
            </a:extLst>
          </p:cNvPr>
          <p:cNvSpPr>
            <a:spLocks noGrp="1"/>
          </p:cNvSpPr>
          <p:nvPr>
            <p:ph type="title"/>
          </p:nvPr>
        </p:nvSpPr>
        <p:spPr/>
        <p:txBody>
          <a:bodyPr/>
          <a:lstStyle/>
          <a:p>
            <a:r>
              <a:rPr lang="it-IT" b="1" dirty="0"/>
              <a:t>Vantaggi dei sottoprocessi </a:t>
            </a:r>
          </a:p>
        </p:txBody>
      </p:sp>
      <p:sp>
        <p:nvSpPr>
          <p:cNvPr id="3" name="Text Placeholder 2">
            <a:extLst>
              <a:ext uri="{FF2B5EF4-FFF2-40B4-BE49-F238E27FC236}">
                <a16:creationId xmlns:a16="http://schemas.microsoft.com/office/drawing/2014/main" id="{6FF008FC-5226-03F7-1375-42306C36574F}"/>
              </a:ext>
            </a:extLst>
          </p:cNvPr>
          <p:cNvSpPr>
            <a:spLocks noGrp="1"/>
          </p:cNvSpPr>
          <p:nvPr>
            <p:ph type="body" idx="1"/>
          </p:nvPr>
        </p:nvSpPr>
        <p:spPr>
          <a:xfrm>
            <a:off x="1762699" y="2005070"/>
            <a:ext cx="8681292" cy="3864024"/>
          </a:xfrm>
        </p:spPr>
        <p:txBody>
          <a:bodyPr>
            <a:normAutofit/>
          </a:bodyPr>
          <a:lstStyle/>
          <a:p>
            <a:pPr marL="0" marR="0" lvl="0" indent="0" rtl="0">
              <a:buNone/>
            </a:pPr>
            <a:r>
              <a:rPr lang="it-IT" sz="2400" b="1" dirty="0">
                <a:latin typeface="+mj-lt"/>
              </a:rPr>
              <a:t>Semplificazione del Disegno</a:t>
            </a:r>
          </a:p>
          <a:p>
            <a:pPr marR="0" lvl="0" rtl="0"/>
            <a:r>
              <a:rPr lang="it-IT" sz="2000" dirty="0">
                <a:latin typeface="+mj-lt"/>
              </a:rPr>
              <a:t>I sottoprocessi semplificano la creazione e la comprensione dei processi, riducendo la complessità visiva.</a:t>
            </a:r>
          </a:p>
          <a:p>
            <a:pPr marL="0" marR="0" lvl="0" indent="0" rtl="0">
              <a:buNone/>
            </a:pPr>
            <a:r>
              <a:rPr lang="it-IT" sz="2000" b="1" dirty="0">
                <a:latin typeface="+mj-lt"/>
              </a:rPr>
              <a:t>Gestione Centralizzata</a:t>
            </a:r>
          </a:p>
          <a:p>
            <a:pPr marR="0" lvl="0" rtl="0"/>
            <a:r>
              <a:rPr lang="it-IT" sz="2000" dirty="0">
                <a:latin typeface="+mj-lt"/>
              </a:rPr>
              <a:t>Modificare un sottoprocesso aggiorna automaticamente tutti i processi che lo includono.</a:t>
            </a:r>
          </a:p>
          <a:p>
            <a:pPr marL="0" marR="0" lvl="0" indent="0" rtl="0">
              <a:buNone/>
            </a:pPr>
            <a:r>
              <a:rPr lang="it-IT" sz="2000" b="1" dirty="0">
                <a:latin typeface="+mj-lt"/>
              </a:rPr>
              <a:t>Aggiornamenti e Manutenzione</a:t>
            </a:r>
          </a:p>
          <a:p>
            <a:pPr marR="0" lvl="0" rtl="0"/>
            <a:r>
              <a:rPr lang="it-IT" sz="2000" dirty="0">
                <a:latin typeface="+mj-lt"/>
              </a:rPr>
              <a:t>Aggiornamenti, come nuove politiche di verifica e-mail o raccolta di dati aggiuntivi, possono essere implementati rapidamente.</a:t>
            </a:r>
            <a:endParaRPr lang="it-IT" sz="2000" b="0" i="0" u="none" strike="noStrike" baseline="0" dirty="0">
              <a:latin typeface="+mj-lt"/>
            </a:endParaRPr>
          </a:p>
        </p:txBody>
      </p:sp>
    </p:spTree>
    <p:extLst>
      <p:ext uri="{BB962C8B-B14F-4D97-AF65-F5344CB8AC3E}">
        <p14:creationId xmlns:p14="http://schemas.microsoft.com/office/powerpoint/2010/main" val="3790135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90A7E-4661-036F-CC9B-22AE6F0152C0}"/>
              </a:ext>
            </a:extLst>
          </p:cNvPr>
          <p:cNvSpPr>
            <a:spLocks noGrp="1"/>
          </p:cNvSpPr>
          <p:nvPr>
            <p:ph type="title"/>
          </p:nvPr>
        </p:nvSpPr>
        <p:spPr/>
        <p:txBody>
          <a:bodyPr/>
          <a:lstStyle/>
          <a:p>
            <a:r>
              <a:rPr lang="it-IT" b="1" dirty="0"/>
              <a:t>Incrementare l’efficienza con i sottoprocessi</a:t>
            </a:r>
          </a:p>
        </p:txBody>
      </p:sp>
      <p:sp>
        <p:nvSpPr>
          <p:cNvPr id="3" name="Text Placeholder 2">
            <a:extLst>
              <a:ext uri="{FF2B5EF4-FFF2-40B4-BE49-F238E27FC236}">
                <a16:creationId xmlns:a16="http://schemas.microsoft.com/office/drawing/2014/main" id="{6FF008FC-5226-03F7-1375-42306C36574F}"/>
              </a:ext>
            </a:extLst>
          </p:cNvPr>
          <p:cNvSpPr>
            <a:spLocks noGrp="1"/>
          </p:cNvSpPr>
          <p:nvPr>
            <p:ph type="body" idx="1"/>
          </p:nvPr>
        </p:nvSpPr>
        <p:spPr>
          <a:xfrm>
            <a:off x="1795749" y="2016086"/>
            <a:ext cx="8615192" cy="3853007"/>
          </a:xfrm>
        </p:spPr>
        <p:txBody>
          <a:bodyPr>
            <a:normAutofit/>
          </a:bodyPr>
          <a:lstStyle/>
          <a:p>
            <a:pPr marL="0" marR="0" lvl="0" indent="0" rtl="0">
              <a:buNone/>
            </a:pPr>
            <a:r>
              <a:rPr lang="it-IT" sz="2400" b="1" dirty="0">
                <a:latin typeface="+mj-lt"/>
              </a:rPr>
              <a:t>Miglioramento Continuo</a:t>
            </a:r>
          </a:p>
          <a:p>
            <a:pPr marR="0" lvl="0" rtl="0"/>
            <a:r>
              <a:rPr lang="it-IT" sz="2000" dirty="0">
                <a:latin typeface="+mj-lt"/>
              </a:rPr>
              <a:t>I sottoprocessi facilitano l'aggiornamento e la manutenzione continua, migliorando la qualità generale dei processi.</a:t>
            </a:r>
          </a:p>
          <a:p>
            <a:pPr marL="0" marR="0" lvl="0" indent="0" rtl="0">
              <a:buNone/>
            </a:pPr>
            <a:r>
              <a:rPr lang="it-IT" sz="2000" b="1" dirty="0">
                <a:latin typeface="+mj-lt"/>
              </a:rPr>
              <a:t>Flessibilità e Potenza</a:t>
            </a:r>
          </a:p>
          <a:p>
            <a:pPr marR="0" lvl="0" rtl="0"/>
            <a:r>
              <a:rPr lang="it-IT" sz="2000" dirty="0">
                <a:latin typeface="+mj-lt"/>
              </a:rPr>
              <a:t>I sottoprocessi rendono </a:t>
            </a:r>
            <a:r>
              <a:rPr lang="it-IT" sz="2000" dirty="0" err="1">
                <a:latin typeface="+mj-lt"/>
              </a:rPr>
              <a:t>Flussu</a:t>
            </a:r>
            <a:r>
              <a:rPr lang="it-IT" sz="2000" dirty="0">
                <a:latin typeface="+mj-lt"/>
              </a:rPr>
              <a:t> uno strumento più flessibile e potente, in grado di adattarsi rapidamente a nuove esigenze o regolamenti.</a:t>
            </a:r>
          </a:p>
          <a:p>
            <a:pPr marL="0" marR="0" lvl="0" indent="0" rtl="0">
              <a:buNone/>
            </a:pPr>
            <a:r>
              <a:rPr lang="it-IT" sz="2000" b="1" dirty="0">
                <a:latin typeface="+mj-lt"/>
              </a:rPr>
              <a:t>Ottimizzazione dei Flussi di Lavoro</a:t>
            </a:r>
          </a:p>
          <a:p>
            <a:pPr marR="0" lvl="0" rtl="0"/>
            <a:r>
              <a:rPr lang="it-IT" sz="2000" dirty="0">
                <a:latin typeface="+mj-lt"/>
              </a:rPr>
              <a:t>L'utilizzo efficace dei sottoprocessi ottimizza i flussi di lavoro, rendendo l'intera struttura di processo più snella e gestibile.</a:t>
            </a:r>
            <a:endParaRPr lang="it-IT" sz="2000" b="0" i="0" u="none" strike="noStrike" baseline="0" dirty="0">
              <a:latin typeface="+mj-lt"/>
            </a:endParaRPr>
          </a:p>
        </p:txBody>
      </p:sp>
    </p:spTree>
    <p:extLst>
      <p:ext uri="{BB962C8B-B14F-4D97-AF65-F5344CB8AC3E}">
        <p14:creationId xmlns:p14="http://schemas.microsoft.com/office/powerpoint/2010/main" val="777626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EF96-CF6A-74FC-F334-1CBCF4FEFDFB}"/>
              </a:ext>
            </a:extLst>
          </p:cNvPr>
          <p:cNvSpPr>
            <a:spLocks noGrp="1"/>
          </p:cNvSpPr>
          <p:nvPr>
            <p:ph type="title"/>
          </p:nvPr>
        </p:nvSpPr>
        <p:spPr/>
        <p:txBody>
          <a:bodyPr/>
          <a:lstStyle/>
          <a:p>
            <a:r>
              <a:rPr lang="it-IT" b="1" dirty="0"/>
              <a:t>La potenza della semplicità</a:t>
            </a:r>
          </a:p>
        </p:txBody>
      </p:sp>
      <p:sp>
        <p:nvSpPr>
          <p:cNvPr id="3" name="Content Placeholder 2">
            <a:extLst>
              <a:ext uri="{FF2B5EF4-FFF2-40B4-BE49-F238E27FC236}">
                <a16:creationId xmlns:a16="http://schemas.microsoft.com/office/drawing/2014/main" id="{911C8B1D-F41B-1BEA-962F-A1F9384DC8BD}"/>
              </a:ext>
            </a:extLst>
          </p:cNvPr>
          <p:cNvSpPr>
            <a:spLocks noGrp="1"/>
          </p:cNvSpPr>
          <p:nvPr>
            <p:ph idx="1"/>
          </p:nvPr>
        </p:nvSpPr>
        <p:spPr>
          <a:xfrm>
            <a:off x="1264356" y="1845734"/>
            <a:ext cx="9891324" cy="4023360"/>
          </a:xfrm>
        </p:spPr>
        <p:txBody>
          <a:bodyPr>
            <a:normAutofit/>
          </a:bodyPr>
          <a:lstStyle/>
          <a:p>
            <a:pPr marL="0" lvl="1" indent="0">
              <a:lnSpc>
                <a:spcPct val="100000"/>
              </a:lnSpc>
              <a:buNone/>
            </a:pPr>
            <a:r>
              <a:rPr lang="it-IT" sz="2400" b="1" dirty="0"/>
              <a:t>Vantaggi anche per l’Utente</a:t>
            </a:r>
            <a:endParaRPr lang="it-IT" sz="2400" dirty="0"/>
          </a:p>
          <a:p>
            <a:pPr marL="0" lvl="1" indent="0">
              <a:lnSpc>
                <a:spcPct val="100000"/>
              </a:lnSpc>
              <a:buNone/>
            </a:pPr>
            <a:r>
              <a:rPr lang="it-IT" sz="2400" dirty="0" err="1"/>
              <a:t>Flussu</a:t>
            </a:r>
            <a:r>
              <a:rPr lang="it-IT" sz="2400" dirty="0"/>
              <a:t> coniuga la prototipazione di soluzioni </a:t>
            </a:r>
            <a:r>
              <a:rPr lang="it-IT" sz="2400"/>
              <a:t>di processo </a:t>
            </a:r>
            <a:r>
              <a:rPr lang="it-IT" sz="2400" dirty="0"/>
              <a:t>con un'interfaccia utente semplice e intuitiva, rendendo la gestione dei workflow accessibile a un ampio spettro di utenti.</a:t>
            </a:r>
          </a:p>
          <a:p>
            <a:pPr marL="0" lvl="1" indent="0">
              <a:lnSpc>
                <a:spcPct val="100000"/>
              </a:lnSpc>
              <a:buNone/>
            </a:pPr>
            <a:endParaRPr lang="it-IT" sz="1200" dirty="0"/>
          </a:p>
          <a:p>
            <a:pPr marL="292608" lvl="1" indent="0">
              <a:buNone/>
            </a:pPr>
            <a:r>
              <a:rPr lang="it-IT" sz="2000" b="1" dirty="0"/>
              <a:t>Facilità di Uso</a:t>
            </a:r>
            <a:r>
              <a:rPr lang="it-IT" sz="2000" dirty="0"/>
              <a:t>: Anche i processi più complessi diventano gestibili grazie a un'interfaccia utente intuitiva e a strumenti di editing avanzati.</a:t>
            </a:r>
          </a:p>
          <a:p>
            <a:pPr marL="292608" lvl="1" indent="0">
              <a:buNone/>
            </a:pPr>
            <a:r>
              <a:rPr lang="it-IT" sz="2000" b="1" dirty="0"/>
              <a:t>Accessibilità e Efficienza</a:t>
            </a:r>
            <a:r>
              <a:rPr lang="it-IT" sz="2000" dirty="0"/>
              <a:t>: La combinazione di un potente motore di workflow con un'interfaccia semplice e diretta garantisce che ogni utente possa ottenere il massimo da </a:t>
            </a:r>
            <a:r>
              <a:rPr lang="it-IT" sz="2000" dirty="0" err="1"/>
              <a:t>Flussu</a:t>
            </a:r>
            <a:r>
              <a:rPr lang="it-IT" sz="2000" dirty="0"/>
              <a:t>, indipendentemente dal proprio livello di esperienza tecnica</a:t>
            </a:r>
            <a:r>
              <a:rPr lang="it-IT" sz="2400" dirty="0"/>
              <a:t>.</a:t>
            </a:r>
          </a:p>
          <a:p>
            <a:endParaRPr lang="it-IT" dirty="0"/>
          </a:p>
        </p:txBody>
      </p:sp>
    </p:spTree>
    <p:extLst>
      <p:ext uri="{BB962C8B-B14F-4D97-AF65-F5344CB8AC3E}">
        <p14:creationId xmlns:p14="http://schemas.microsoft.com/office/powerpoint/2010/main" val="22587427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CBFD-E545-C0DF-3408-67EEF20279FC}"/>
              </a:ext>
            </a:extLst>
          </p:cNvPr>
          <p:cNvSpPr>
            <a:spLocks noGrp="1"/>
          </p:cNvSpPr>
          <p:nvPr>
            <p:ph type="title"/>
          </p:nvPr>
        </p:nvSpPr>
        <p:spPr/>
        <p:txBody>
          <a:bodyPr/>
          <a:lstStyle/>
          <a:p>
            <a:r>
              <a:rPr lang="it-IT" b="1" i="0" u="none" strike="noStrike" baseline="0" dirty="0">
                <a:latin typeface="+mn-lt"/>
              </a:rPr>
              <a:t>Il blocco «</a:t>
            </a:r>
            <a:r>
              <a:rPr lang="it-IT" b="1" i="0" u="none" strike="noStrike" baseline="0" dirty="0" err="1">
                <a:latin typeface="+mn-lt"/>
              </a:rPr>
              <a:t>return</a:t>
            </a:r>
            <a:r>
              <a:rPr lang="it-IT" b="1" i="0" u="none" strike="noStrike" baseline="0" dirty="0">
                <a:latin typeface="+mn-lt"/>
              </a:rPr>
              <a:t>»</a:t>
            </a:r>
            <a:endParaRPr lang="it-IT" dirty="0"/>
          </a:p>
        </p:txBody>
      </p:sp>
      <p:sp>
        <p:nvSpPr>
          <p:cNvPr id="3" name="Text Placeholder 2">
            <a:extLst>
              <a:ext uri="{FF2B5EF4-FFF2-40B4-BE49-F238E27FC236}">
                <a16:creationId xmlns:a16="http://schemas.microsoft.com/office/drawing/2014/main" id="{2FFFEB7F-A6C4-4668-B582-0D7A8C3306E2}"/>
              </a:ext>
            </a:extLst>
          </p:cNvPr>
          <p:cNvSpPr>
            <a:spLocks noGrp="1"/>
          </p:cNvSpPr>
          <p:nvPr>
            <p:ph type="body" idx="1"/>
          </p:nvPr>
        </p:nvSpPr>
        <p:spPr>
          <a:xfrm>
            <a:off x="1797666" y="1986831"/>
            <a:ext cx="8596668" cy="2138033"/>
          </a:xfrm>
        </p:spPr>
        <p:txBody>
          <a:bodyPr>
            <a:normAutofit/>
          </a:bodyPr>
          <a:lstStyle/>
          <a:p>
            <a:r>
              <a:rPr lang="it-IT" b="0" i="0" u="none" strike="noStrike" baseline="0" dirty="0">
                <a:latin typeface="+mj-lt"/>
              </a:rPr>
              <a:t>I sottoprocessi sono dei processi in cui è previsto un ritorno al processo principale</a:t>
            </a:r>
          </a:p>
          <a:p>
            <a:endParaRPr lang="it-IT" b="0" i="0" u="none" strike="noStrike" baseline="0" dirty="0">
              <a:latin typeface="+mj-lt"/>
            </a:endParaRPr>
          </a:p>
          <a:p>
            <a:pPr marL="0" indent="0">
              <a:buNone/>
            </a:pPr>
            <a:endParaRPr lang="it-IT" dirty="0">
              <a:latin typeface="+mj-lt"/>
            </a:endParaRPr>
          </a:p>
        </p:txBody>
      </p:sp>
      <p:pic>
        <p:nvPicPr>
          <p:cNvPr id="5" name="Picture 4">
            <a:extLst>
              <a:ext uri="{FF2B5EF4-FFF2-40B4-BE49-F238E27FC236}">
                <a16:creationId xmlns:a16="http://schemas.microsoft.com/office/drawing/2014/main" id="{1C297D7E-F763-AB93-5A79-D44B98C1C3A5}"/>
              </a:ext>
            </a:extLst>
          </p:cNvPr>
          <p:cNvPicPr>
            <a:picLocks noChangeAspect="1"/>
          </p:cNvPicPr>
          <p:nvPr/>
        </p:nvPicPr>
        <p:blipFill rotWithShape="1">
          <a:blip r:embed="rId2"/>
          <a:srcRect l="20306" t="10268" r="47002" b="62981"/>
          <a:stretch/>
        </p:blipFill>
        <p:spPr>
          <a:xfrm>
            <a:off x="2107881" y="2521294"/>
            <a:ext cx="7426142" cy="3714254"/>
          </a:xfrm>
          <a:prstGeom prst="rect">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0EB32F7B-A0C8-CE0B-B4B1-634DDB1E457F}"/>
              </a:ext>
            </a:extLst>
          </p:cNvPr>
          <p:cNvSpPr/>
          <p:nvPr/>
        </p:nvSpPr>
        <p:spPr>
          <a:xfrm>
            <a:off x="1651264" y="3908695"/>
            <a:ext cx="1576551" cy="840827"/>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483919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CBFD-E545-C0DF-3408-67EEF20279FC}"/>
              </a:ext>
            </a:extLst>
          </p:cNvPr>
          <p:cNvSpPr>
            <a:spLocks noGrp="1"/>
          </p:cNvSpPr>
          <p:nvPr>
            <p:ph type="title"/>
          </p:nvPr>
        </p:nvSpPr>
        <p:spPr/>
        <p:txBody>
          <a:bodyPr/>
          <a:lstStyle/>
          <a:p>
            <a:r>
              <a:rPr lang="it-IT" b="1" i="0" u="none" strike="noStrike" baseline="0" dirty="0">
                <a:latin typeface="+mn-lt"/>
              </a:rPr>
              <a:t>Il blocco «</a:t>
            </a:r>
            <a:r>
              <a:rPr lang="it-IT" b="1" i="0" u="none" strike="noStrike" baseline="0" dirty="0" err="1">
                <a:latin typeface="+mn-lt"/>
              </a:rPr>
              <a:t>process</a:t>
            </a:r>
            <a:r>
              <a:rPr lang="it-IT" b="1" i="0" u="none" strike="noStrike" baseline="0" dirty="0">
                <a:latin typeface="+mn-lt"/>
              </a:rPr>
              <a:t> call»</a:t>
            </a:r>
            <a:endParaRPr lang="it-IT" dirty="0"/>
          </a:p>
        </p:txBody>
      </p:sp>
      <p:sp>
        <p:nvSpPr>
          <p:cNvPr id="3" name="Text Placeholder 2">
            <a:extLst>
              <a:ext uri="{FF2B5EF4-FFF2-40B4-BE49-F238E27FC236}">
                <a16:creationId xmlns:a16="http://schemas.microsoft.com/office/drawing/2014/main" id="{2FFFEB7F-A6C4-4668-B582-0D7A8C3306E2}"/>
              </a:ext>
            </a:extLst>
          </p:cNvPr>
          <p:cNvSpPr>
            <a:spLocks noGrp="1"/>
          </p:cNvSpPr>
          <p:nvPr>
            <p:ph type="body" idx="1"/>
          </p:nvPr>
        </p:nvSpPr>
        <p:spPr>
          <a:xfrm>
            <a:off x="1797666" y="1959103"/>
            <a:ext cx="8596668" cy="2138033"/>
          </a:xfrm>
        </p:spPr>
        <p:txBody>
          <a:bodyPr>
            <a:normAutofit/>
          </a:bodyPr>
          <a:lstStyle/>
          <a:p>
            <a:r>
              <a:rPr lang="it-IT" b="0" i="0" u="none" strike="noStrike" baseline="0" dirty="0">
                <a:latin typeface="+mj-lt"/>
              </a:rPr>
              <a:t>Un sottoprocesso è richiamato attraverso un blocco workflow-call dove viene definito quale dei processi presenti è richiamato.</a:t>
            </a:r>
          </a:p>
          <a:p>
            <a:r>
              <a:rPr lang="it-IT" b="0" i="0" u="none" strike="noStrike" baseline="0" dirty="0">
                <a:latin typeface="+mj-lt"/>
              </a:rPr>
              <a:t>l’unica uscita definisce la continuazione del processo principale una volta raggiunto il blocco </a:t>
            </a:r>
            <a:r>
              <a:rPr lang="it-IT" dirty="0">
                <a:latin typeface="+mj-lt"/>
              </a:rPr>
              <a:t>«</a:t>
            </a:r>
            <a:r>
              <a:rPr lang="it-IT" dirty="0" err="1">
                <a:latin typeface="+mj-lt"/>
              </a:rPr>
              <a:t>return</a:t>
            </a:r>
            <a:r>
              <a:rPr lang="it-IT" dirty="0">
                <a:latin typeface="+mj-lt"/>
              </a:rPr>
              <a:t>» del sottoprocesso.</a:t>
            </a:r>
            <a:endParaRPr lang="it-IT" b="0" i="0" u="none" strike="noStrike" baseline="0" dirty="0">
              <a:latin typeface="+mj-lt"/>
            </a:endParaRPr>
          </a:p>
          <a:p>
            <a:pPr marL="0" indent="0">
              <a:buNone/>
            </a:pPr>
            <a:endParaRPr lang="it-IT" dirty="0">
              <a:latin typeface="+mj-lt"/>
            </a:endParaRPr>
          </a:p>
        </p:txBody>
      </p:sp>
      <p:pic>
        <p:nvPicPr>
          <p:cNvPr id="4" name="Picture 3">
            <a:extLst>
              <a:ext uri="{FF2B5EF4-FFF2-40B4-BE49-F238E27FC236}">
                <a16:creationId xmlns:a16="http://schemas.microsoft.com/office/drawing/2014/main" id="{6BCAD62C-1CBB-2E87-DEAC-F9861C023332}"/>
              </a:ext>
            </a:extLst>
          </p:cNvPr>
          <p:cNvPicPr>
            <a:picLocks noChangeAspect="1"/>
          </p:cNvPicPr>
          <p:nvPr/>
        </p:nvPicPr>
        <p:blipFill rotWithShape="1">
          <a:blip r:embed="rId2"/>
          <a:srcRect l="14311" t="10360" r="71186" b="59217"/>
          <a:stretch/>
        </p:blipFill>
        <p:spPr>
          <a:xfrm>
            <a:off x="5696205" y="3116255"/>
            <a:ext cx="5174783" cy="3053191"/>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F9879C28-6A02-781D-5982-DAE19D1B1C8F}"/>
              </a:ext>
            </a:extLst>
          </p:cNvPr>
          <p:cNvSpPr/>
          <p:nvPr/>
        </p:nvSpPr>
        <p:spPr>
          <a:xfrm>
            <a:off x="9628742" y="5343180"/>
            <a:ext cx="1366092" cy="1002535"/>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Arrow: Right 6">
            <a:extLst>
              <a:ext uri="{FF2B5EF4-FFF2-40B4-BE49-F238E27FC236}">
                <a16:creationId xmlns:a16="http://schemas.microsoft.com/office/drawing/2014/main" id="{2C32FE8D-93D4-3098-0B83-0E6C75B2B459}"/>
              </a:ext>
            </a:extLst>
          </p:cNvPr>
          <p:cNvSpPr/>
          <p:nvPr/>
        </p:nvSpPr>
        <p:spPr>
          <a:xfrm>
            <a:off x="4912954" y="3846075"/>
            <a:ext cx="1166648" cy="441434"/>
          </a:xfrm>
          <a:prstGeom prst="rightArrow">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458355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352098"/>
            <a:ext cx="8596668" cy="2207171"/>
          </a:xfrm>
        </p:spPr>
        <p:txBody>
          <a:bodyPr anchor="ctr">
            <a:normAutofit/>
          </a:bodyPr>
          <a:lstStyle/>
          <a:p>
            <a:pPr algn="ctr"/>
            <a:r>
              <a:rPr lang="it-IT" sz="4800" dirty="0"/>
              <a:t>Esercitazione pratica</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3429000"/>
            <a:ext cx="8596668" cy="1553445"/>
          </a:xfrm>
        </p:spPr>
        <p:txBody>
          <a:bodyPr>
            <a:normAutofit/>
          </a:bodyPr>
          <a:lstStyle/>
          <a:p>
            <a:pPr marL="0" indent="0" algn="ctr">
              <a:buNone/>
            </a:pPr>
            <a:r>
              <a:rPr lang="it-IT" sz="3200" dirty="0"/>
              <a:t>Uso dell’editor di </a:t>
            </a:r>
            <a:r>
              <a:rPr lang="it-IT" sz="3200" dirty="0" err="1"/>
              <a:t>Flussu</a:t>
            </a:r>
            <a:r>
              <a:rPr lang="it-IT" sz="3200" dirty="0"/>
              <a:t> per costruire processi e sottoprocessi</a:t>
            </a:r>
          </a:p>
        </p:txBody>
      </p:sp>
    </p:spTree>
    <p:extLst>
      <p:ext uri="{BB962C8B-B14F-4D97-AF65-F5344CB8AC3E}">
        <p14:creationId xmlns:p14="http://schemas.microsoft.com/office/powerpoint/2010/main" val="3562619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Integrazione di un Sottoprocesso</a:t>
            </a:r>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73716" y="2005070"/>
            <a:ext cx="8637224" cy="4616448"/>
          </a:xfrm>
        </p:spPr>
        <p:txBody>
          <a:bodyPr>
            <a:normAutofit/>
          </a:bodyPr>
          <a:lstStyle/>
          <a:p>
            <a:pPr marL="0" indent="0">
              <a:buNone/>
            </a:pPr>
            <a:r>
              <a:rPr lang="it-IT" b="1" dirty="0"/>
              <a:t>Creazione del Sottoprocesso</a:t>
            </a:r>
          </a:p>
          <a:p>
            <a:pPr marL="363538" indent="0">
              <a:buNone/>
            </a:pPr>
            <a:r>
              <a:rPr lang="it-IT" dirty="0"/>
              <a:t>Definire un sottoprocesso che esegue una funzione specifica (es: verifica dell'indirizzo email).</a:t>
            </a:r>
          </a:p>
          <a:p>
            <a:pPr marL="0" indent="0">
              <a:buNone/>
            </a:pPr>
            <a:r>
              <a:rPr lang="it-IT" b="1" dirty="0"/>
              <a:t>Inserimento nel Processo Principale</a:t>
            </a:r>
          </a:p>
          <a:p>
            <a:pPr marL="363538" indent="0">
              <a:buNone/>
            </a:pPr>
            <a:r>
              <a:rPr lang="it-IT" dirty="0"/>
              <a:t>Inserire un blocco che chiama il sottoprocesso di verifica dell'indirizzo email.</a:t>
            </a:r>
          </a:p>
          <a:p>
            <a:pPr marL="0" indent="0">
              <a:buNone/>
            </a:pPr>
            <a:r>
              <a:rPr lang="it-IT" b="1" dirty="0"/>
              <a:t>Gestione del Flusso</a:t>
            </a:r>
          </a:p>
          <a:p>
            <a:pPr marL="363538" indent="0">
              <a:buNone/>
            </a:pPr>
            <a:r>
              <a:rPr lang="it-IT" dirty="0"/>
              <a:t>Collegare il blocco del sottoprocesso a un blocco di decisione che determina i passaggi successivi basati sul risultato del sottoprocesso.</a:t>
            </a:r>
          </a:p>
          <a:p>
            <a:pPr marL="0" indent="0">
              <a:buNone/>
            </a:pPr>
            <a:r>
              <a:rPr lang="it-IT" b="1" dirty="0"/>
              <a:t>Conclusione</a:t>
            </a:r>
          </a:p>
          <a:p>
            <a:pPr marL="363538" indent="0">
              <a:buNone/>
            </a:pPr>
            <a:r>
              <a:rPr lang="it-IT" dirty="0"/>
              <a:t>Concludere con un blocco di 'Fine', collegato al blocco di decisione.</a:t>
            </a:r>
          </a:p>
        </p:txBody>
      </p:sp>
    </p:spTree>
    <p:extLst>
      <p:ext uri="{BB962C8B-B14F-4D97-AF65-F5344CB8AC3E}">
        <p14:creationId xmlns:p14="http://schemas.microsoft.com/office/powerpoint/2010/main" val="32530037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18630" y="1972020"/>
            <a:ext cx="8714343" cy="4649498"/>
          </a:xfrm>
        </p:spPr>
        <p:txBody>
          <a:bodyPr>
            <a:normAutofit/>
          </a:bodyPr>
          <a:lstStyle/>
          <a:p>
            <a:pPr marL="0" indent="0">
              <a:buNone/>
            </a:pPr>
            <a:r>
              <a:rPr lang="it-IT" b="1" dirty="0"/>
              <a:t>Inizio del Nuovo Processo</a:t>
            </a:r>
          </a:p>
          <a:p>
            <a:pPr marL="363538" indent="0">
              <a:buNone/>
            </a:pPr>
            <a:r>
              <a:rPr lang="it-IT" dirty="0"/>
              <a:t>Inserire un blocco che chiama lo stesso sottoprocesso di verifica dell'indirizzo email usato nel processo precedente.</a:t>
            </a:r>
          </a:p>
          <a:p>
            <a:pPr marL="0" indent="0">
              <a:buNone/>
            </a:pPr>
            <a:r>
              <a:rPr lang="it-IT" b="1" dirty="0"/>
              <a:t>Elaborazione Diversa</a:t>
            </a:r>
          </a:p>
          <a:p>
            <a:pPr marL="363538" indent="0">
              <a:buNone/>
            </a:pPr>
            <a:r>
              <a:rPr lang="it-IT" dirty="0"/>
              <a:t>Dopo il sottoprocesso, aggiungere un blocco per un'azione differente (es: invio di una notifica all'utente).</a:t>
            </a:r>
          </a:p>
          <a:p>
            <a:pPr marL="0" indent="0">
              <a:buNone/>
            </a:pPr>
            <a:r>
              <a:rPr lang="it-IT" b="1" dirty="0"/>
              <a:t>Fine del Processo</a:t>
            </a:r>
          </a:p>
          <a:p>
            <a:pPr marL="363538" indent="0">
              <a:buNone/>
            </a:pPr>
            <a:r>
              <a:rPr lang="it-IT" dirty="0"/>
              <a:t>Concludere con un blocco di 'Fine'.</a:t>
            </a:r>
          </a:p>
        </p:txBody>
      </p:sp>
      <p:sp>
        <p:nvSpPr>
          <p:cNvPr id="6" name="Title 5">
            <a:extLst>
              <a:ext uri="{FF2B5EF4-FFF2-40B4-BE49-F238E27FC236}">
                <a16:creationId xmlns:a16="http://schemas.microsoft.com/office/drawing/2014/main" id="{6CB04E17-7551-D31C-4564-0AA3E1C8D08C}"/>
              </a:ext>
            </a:extLst>
          </p:cNvPr>
          <p:cNvSpPr>
            <a:spLocks noGrp="1"/>
          </p:cNvSpPr>
          <p:nvPr>
            <p:ph type="title"/>
          </p:nvPr>
        </p:nvSpPr>
        <p:spPr>
          <a:xfrm>
            <a:off x="826265" y="286603"/>
            <a:ext cx="10675345" cy="1450757"/>
          </a:xfrm>
        </p:spPr>
        <p:txBody>
          <a:bodyPr>
            <a:normAutofit/>
          </a:bodyPr>
          <a:lstStyle/>
          <a:p>
            <a:r>
              <a:rPr lang="it-IT" sz="4400" b="1" dirty="0"/>
              <a:t>Nuovo processo che usa lo stesso sottoprocesso</a:t>
            </a:r>
          </a:p>
        </p:txBody>
      </p:sp>
    </p:spTree>
    <p:extLst>
      <p:ext uri="{BB962C8B-B14F-4D97-AF65-F5344CB8AC3E}">
        <p14:creationId xmlns:p14="http://schemas.microsoft.com/office/powerpoint/2010/main" val="11593135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1969359"/>
            <a:ext cx="8596668" cy="4508939"/>
          </a:xfrm>
        </p:spPr>
        <p:txBody>
          <a:bodyPr>
            <a:normAutofit/>
          </a:bodyPr>
          <a:lstStyle/>
          <a:p>
            <a:pPr marL="0" indent="0">
              <a:buNone/>
            </a:pPr>
            <a:r>
              <a:rPr lang="it-IT" sz="2000" b="1" dirty="0"/>
              <a:t>Apertura del Sottoprocesso</a:t>
            </a:r>
            <a:endParaRPr lang="it-IT" b="1" dirty="0"/>
          </a:p>
          <a:p>
            <a:pPr marL="363538" indent="0">
              <a:buNone/>
            </a:pPr>
            <a:r>
              <a:rPr lang="it-IT" sz="1800" dirty="0"/>
              <a:t>Aprire il sottoprocesso di verifica dell'indirizzo email.</a:t>
            </a:r>
          </a:p>
          <a:p>
            <a:pPr marL="0" indent="0">
              <a:buNone/>
            </a:pPr>
            <a:r>
              <a:rPr lang="it-IT" sz="2000" b="1" dirty="0"/>
              <a:t>Modifica</a:t>
            </a:r>
            <a:endParaRPr lang="it-IT" b="1" dirty="0"/>
          </a:p>
          <a:p>
            <a:pPr marL="292608" lvl="1" indent="0">
              <a:buNone/>
            </a:pPr>
            <a:r>
              <a:rPr lang="it-IT" dirty="0"/>
              <a:t>Modificare il sottoprocesso per aggiungere una nuova funzionalità (es: validazione del formato email).</a:t>
            </a:r>
          </a:p>
          <a:p>
            <a:pPr marL="0" indent="0">
              <a:buNone/>
            </a:pPr>
            <a:r>
              <a:rPr lang="it-IT" sz="2000" b="1" dirty="0"/>
              <a:t>Impatto sui Processi</a:t>
            </a:r>
            <a:endParaRPr lang="it-IT" b="1" dirty="0"/>
          </a:p>
          <a:p>
            <a:pPr marL="363538" indent="0">
              <a:buNone/>
            </a:pPr>
            <a:r>
              <a:rPr lang="it-IT" sz="1800" dirty="0"/>
              <a:t>Descrivere come la modifica apportata al sottoprocesso influenzerà automaticamente tutti i processi che lo utilizzano, migliorando ad esempio la precisione della verifica email.</a:t>
            </a:r>
          </a:p>
          <a:p>
            <a:pPr marL="0" indent="0">
              <a:buNone/>
            </a:pPr>
            <a:endParaRPr lang="it-IT" sz="2000" dirty="0"/>
          </a:p>
        </p:txBody>
      </p:sp>
      <p:sp>
        <p:nvSpPr>
          <p:cNvPr id="5" name="Title 4">
            <a:extLst>
              <a:ext uri="{FF2B5EF4-FFF2-40B4-BE49-F238E27FC236}">
                <a16:creationId xmlns:a16="http://schemas.microsoft.com/office/drawing/2014/main" id="{6DDD3FE6-7ED9-440B-E66F-86A06FC7205A}"/>
              </a:ext>
            </a:extLst>
          </p:cNvPr>
          <p:cNvSpPr>
            <a:spLocks noGrp="1"/>
          </p:cNvSpPr>
          <p:nvPr>
            <p:ph type="title"/>
          </p:nvPr>
        </p:nvSpPr>
        <p:spPr/>
        <p:txBody>
          <a:bodyPr/>
          <a:lstStyle/>
          <a:p>
            <a:r>
              <a:rPr lang="it-IT" b="1" dirty="0"/>
              <a:t>Modifica del Sottoprocesso</a:t>
            </a:r>
            <a:br>
              <a:rPr lang="it-IT" b="1" dirty="0"/>
            </a:br>
            <a:r>
              <a:rPr lang="it-IT" b="1" dirty="0"/>
              <a:t>E il suo impatto sui processi esistenti</a:t>
            </a:r>
          </a:p>
        </p:txBody>
      </p:sp>
    </p:spTree>
    <p:extLst>
      <p:ext uri="{BB962C8B-B14F-4D97-AF65-F5344CB8AC3E}">
        <p14:creationId xmlns:p14="http://schemas.microsoft.com/office/powerpoint/2010/main" val="3564741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Esecuzione del processo</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965433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Metodi di rappresentazione del processo</a:t>
            </a:r>
            <a:endParaRPr lang="it-IT" b="0" i="0" u="none" strike="noStrike" baseline="0" dirty="0"/>
          </a:p>
        </p:txBody>
      </p:sp>
      <p:sp>
        <p:nvSpPr>
          <p:cNvPr id="3" name="Text Placeholder 2">
            <a:extLst>
              <a:ext uri="{FF2B5EF4-FFF2-40B4-BE49-F238E27FC236}">
                <a16:creationId xmlns:a16="http://schemas.microsoft.com/office/drawing/2014/main" id="{5BAD96A0-1D2E-BA49-6186-20FE9426A0F8}"/>
              </a:ext>
            </a:extLst>
          </p:cNvPr>
          <p:cNvSpPr>
            <a:spLocks noGrp="1"/>
          </p:cNvSpPr>
          <p:nvPr>
            <p:ph type="body" idx="1"/>
          </p:nvPr>
        </p:nvSpPr>
        <p:spPr>
          <a:xfrm>
            <a:off x="1723724" y="1954108"/>
            <a:ext cx="10058400" cy="4023360"/>
          </a:xfrm>
        </p:spPr>
        <p:txBody>
          <a:bodyPr>
            <a:normAutofit/>
          </a:bodyPr>
          <a:lstStyle/>
          <a:p>
            <a:pPr marL="0" marR="0" lvl="0" indent="0" rtl="0">
              <a:buNone/>
            </a:pPr>
            <a:r>
              <a:rPr lang="it-IT" sz="2400" b="1" i="0" u="none" strike="noStrike" baseline="0" dirty="0">
                <a:latin typeface="+mj-lt"/>
              </a:rPr>
              <a:t>Diversi tipi di interfacce</a:t>
            </a:r>
          </a:p>
          <a:p>
            <a:pPr lvl="1"/>
            <a:r>
              <a:rPr lang="it-IT" sz="2000" b="0" i="0" u="none" strike="noStrike" baseline="0" dirty="0">
                <a:latin typeface="+mj-lt"/>
              </a:rPr>
              <a:t>basate su chat, </a:t>
            </a:r>
          </a:p>
          <a:p>
            <a:pPr lvl="1"/>
            <a:r>
              <a:rPr lang="it-IT" sz="2000" b="0" i="0" u="none" strike="noStrike" baseline="0" dirty="0">
                <a:latin typeface="+mj-lt"/>
              </a:rPr>
              <a:t>basate su </a:t>
            </a:r>
            <a:r>
              <a:rPr lang="it-IT" sz="2000" b="0" i="0" u="none" strike="noStrike" baseline="0" dirty="0" err="1">
                <a:latin typeface="+mj-lt"/>
              </a:rPr>
              <a:t>form</a:t>
            </a:r>
            <a:r>
              <a:rPr lang="it-IT" sz="2000" b="0" i="0" u="none" strike="noStrike" baseline="0" dirty="0">
                <a:latin typeface="+mj-lt"/>
              </a:rPr>
              <a:t>,</a:t>
            </a:r>
          </a:p>
          <a:p>
            <a:pPr lvl="1"/>
            <a:r>
              <a:rPr lang="it-IT" sz="2000" b="0" i="0" u="none" strike="noStrike" baseline="0" dirty="0">
                <a:latin typeface="+mj-lt"/>
              </a:rPr>
              <a:t>basate su APP chat</a:t>
            </a:r>
            <a:endParaRPr lang="it-IT" sz="2000" dirty="0">
              <a:latin typeface="+mj-lt"/>
            </a:endParaRPr>
          </a:p>
          <a:p>
            <a:pPr lvl="2"/>
            <a:r>
              <a:rPr lang="it-IT" sz="1600" b="0" i="0" u="none" strike="noStrike" baseline="0" dirty="0">
                <a:latin typeface="+mj-lt"/>
              </a:rPr>
              <a:t>Bot Telegram</a:t>
            </a:r>
          </a:p>
          <a:p>
            <a:pPr lvl="2"/>
            <a:r>
              <a:rPr lang="it-IT" sz="1600" dirty="0">
                <a:latin typeface="+mj-lt"/>
              </a:rPr>
              <a:t>WhatsApp</a:t>
            </a:r>
            <a:endParaRPr lang="it-IT" sz="1600" b="0" i="0" u="none" strike="noStrike" baseline="0" dirty="0">
              <a:latin typeface="+mj-lt"/>
            </a:endParaRPr>
          </a:p>
        </p:txBody>
      </p:sp>
      <p:pic>
        <p:nvPicPr>
          <p:cNvPr id="4" name="Picture 3">
            <a:extLst>
              <a:ext uri="{FF2B5EF4-FFF2-40B4-BE49-F238E27FC236}">
                <a16:creationId xmlns:a16="http://schemas.microsoft.com/office/drawing/2014/main" id="{E4D0A4C4-5BBE-88AA-2CE6-85D1C2247035}"/>
              </a:ext>
            </a:extLst>
          </p:cNvPr>
          <p:cNvPicPr>
            <a:picLocks noChangeAspect="1"/>
          </p:cNvPicPr>
          <p:nvPr/>
        </p:nvPicPr>
        <p:blipFill rotWithShape="1">
          <a:blip r:embed="rId2"/>
          <a:srcRect l="6011" t="17652" r="8092" b="8659"/>
          <a:stretch/>
        </p:blipFill>
        <p:spPr>
          <a:xfrm>
            <a:off x="5266063" y="2173095"/>
            <a:ext cx="2194196" cy="165168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DD1870A-7F0F-5A40-B594-3627CA96D967}"/>
              </a:ext>
            </a:extLst>
          </p:cNvPr>
          <p:cNvPicPr>
            <a:picLocks noChangeAspect="1"/>
          </p:cNvPicPr>
          <p:nvPr/>
        </p:nvPicPr>
        <p:blipFill rotWithShape="1">
          <a:blip r:embed="rId3"/>
          <a:srcRect l="74741" t="44499" r="3810" b="2817"/>
          <a:stretch/>
        </p:blipFill>
        <p:spPr>
          <a:xfrm>
            <a:off x="7222924" y="4068658"/>
            <a:ext cx="1415793" cy="212555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33BEE5BA-88DC-398E-1F57-C4B244C3696B}"/>
              </a:ext>
            </a:extLst>
          </p:cNvPr>
          <p:cNvPicPr>
            <a:picLocks noChangeAspect="1"/>
          </p:cNvPicPr>
          <p:nvPr/>
        </p:nvPicPr>
        <p:blipFill rotWithShape="1">
          <a:blip r:embed="rId4"/>
          <a:srcRect l="20621" t="4318" r="21460" b="27394"/>
          <a:stretch/>
        </p:blipFill>
        <p:spPr>
          <a:xfrm>
            <a:off x="5266063" y="4068658"/>
            <a:ext cx="1455710" cy="21255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2544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html/</a:t>
            </a:r>
            <a:r>
              <a:rPr lang="it-IT" b="1" i="0" u="none" strike="noStrike" baseline="0" dirty="0" err="1"/>
              <a:t>css</a:t>
            </a:r>
            <a:r>
              <a:rPr lang="it-IT" b="1" i="0" u="none" strike="noStrike" baseline="0" dirty="0"/>
              <a:t>: WEB-CHAT</a:t>
            </a:r>
            <a:endParaRPr lang="it-IT" b="0" i="0" u="none" strike="noStrike" baseline="0" dirty="0"/>
          </a:p>
        </p:txBody>
      </p:sp>
      <p:sp>
        <p:nvSpPr>
          <p:cNvPr id="3" name="Text Placeholder 2">
            <a:extLst>
              <a:ext uri="{FF2B5EF4-FFF2-40B4-BE49-F238E27FC236}">
                <a16:creationId xmlns:a16="http://schemas.microsoft.com/office/drawing/2014/main" id="{5BAD96A0-1D2E-BA49-6186-20FE9426A0F8}"/>
              </a:ext>
            </a:extLst>
          </p:cNvPr>
          <p:cNvSpPr>
            <a:spLocks noGrp="1"/>
          </p:cNvSpPr>
          <p:nvPr>
            <p:ph type="body" idx="1"/>
          </p:nvPr>
        </p:nvSpPr>
        <p:spPr>
          <a:xfrm>
            <a:off x="1804623" y="1961004"/>
            <a:ext cx="4721517" cy="3880773"/>
          </a:xfrm>
        </p:spPr>
        <p:txBody>
          <a:bodyPr>
            <a:normAutofit/>
          </a:bodyPr>
          <a:lstStyle/>
          <a:p>
            <a:pPr marL="0" marR="0" lvl="0" indent="0" rtl="0">
              <a:buNone/>
            </a:pPr>
            <a:r>
              <a:rPr lang="it-IT" sz="2400" b="1" i="0" u="none" strike="noStrike" baseline="0" dirty="0">
                <a:latin typeface="+mj-lt"/>
              </a:rPr>
              <a:t>Chat bot web/</a:t>
            </a:r>
            <a:r>
              <a:rPr lang="it-IT" sz="2400" b="1" i="0" u="none" strike="noStrike" baseline="0" dirty="0" err="1">
                <a:latin typeface="+mj-lt"/>
              </a:rPr>
              <a:t>javascript</a:t>
            </a:r>
            <a:endParaRPr lang="it-IT" sz="2400" b="1" i="0" u="none" strike="noStrike" baseline="0" dirty="0">
              <a:latin typeface="+mj-lt"/>
            </a:endParaRPr>
          </a:p>
          <a:p>
            <a:pPr lvl="1"/>
            <a:r>
              <a:rPr lang="it-IT" sz="2000" b="0" i="0" u="none" strike="noStrike" baseline="0" dirty="0">
                <a:latin typeface="+mj-lt"/>
              </a:rPr>
              <a:t>Si attiva su qualsiasi pagina WEB con una singola riga di codice nell’</a:t>
            </a:r>
            <a:r>
              <a:rPr lang="it-IT" sz="2000" b="0" i="0" u="none" strike="noStrike" baseline="0" dirty="0" err="1">
                <a:latin typeface="+mj-lt"/>
              </a:rPr>
              <a:t>header</a:t>
            </a:r>
            <a:r>
              <a:rPr lang="it-IT" sz="2000" b="0" i="0" u="none" strike="noStrike" baseline="0" dirty="0">
                <a:latin typeface="+mj-lt"/>
              </a:rPr>
              <a:t> della pagina</a:t>
            </a:r>
          </a:p>
          <a:p>
            <a:pPr lvl="1"/>
            <a:r>
              <a:rPr lang="it-IT" sz="2000" dirty="0">
                <a:latin typeface="+mj-lt"/>
              </a:rPr>
              <a:t>Sulla pagina compare un cerchietto con un icona a forma di fumetto che l’utente è abituato a riconoscere come sistema per la interrogazione di un chat-bot</a:t>
            </a:r>
            <a:endParaRPr lang="it-IT" sz="1600" b="0" i="0" u="none" strike="noStrike" baseline="0" dirty="0">
              <a:latin typeface="+mj-lt"/>
            </a:endParaRPr>
          </a:p>
        </p:txBody>
      </p:sp>
      <p:pic>
        <p:nvPicPr>
          <p:cNvPr id="13" name="Picture 12">
            <a:extLst>
              <a:ext uri="{FF2B5EF4-FFF2-40B4-BE49-F238E27FC236}">
                <a16:creationId xmlns:a16="http://schemas.microsoft.com/office/drawing/2014/main" id="{BBE63DDA-5ACA-0E9D-F5A5-294D1A6BAFE6}"/>
              </a:ext>
            </a:extLst>
          </p:cNvPr>
          <p:cNvPicPr>
            <a:picLocks noChangeAspect="1"/>
          </p:cNvPicPr>
          <p:nvPr/>
        </p:nvPicPr>
        <p:blipFill rotWithShape="1">
          <a:blip r:embed="rId2"/>
          <a:srcRect t="28937"/>
          <a:stretch/>
        </p:blipFill>
        <p:spPr>
          <a:xfrm>
            <a:off x="7137797" y="4078574"/>
            <a:ext cx="4017883" cy="2084133"/>
          </a:xfrm>
          <a:prstGeom prst="rect">
            <a:avLst/>
          </a:prstGeom>
        </p:spPr>
      </p:pic>
      <p:sp>
        <p:nvSpPr>
          <p:cNvPr id="17" name="Rectangle: Rounded Corners 16">
            <a:extLst>
              <a:ext uri="{FF2B5EF4-FFF2-40B4-BE49-F238E27FC236}">
                <a16:creationId xmlns:a16="http://schemas.microsoft.com/office/drawing/2014/main" id="{94D4F40B-EFD9-D352-A03F-3592739B7316}"/>
              </a:ext>
            </a:extLst>
          </p:cNvPr>
          <p:cNvSpPr/>
          <p:nvPr/>
        </p:nvSpPr>
        <p:spPr>
          <a:xfrm>
            <a:off x="7057741" y="1509189"/>
            <a:ext cx="4036979" cy="2084133"/>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1400" b="0" dirty="0">
                <a:solidFill>
                  <a:srgbClr val="0D0D0D"/>
                </a:solidFill>
                <a:effectLst/>
                <a:latin typeface="Consolas" panose="020B0609020204030204" pitchFamily="49" charset="0"/>
              </a:rPr>
              <a:t>&lt;script </a:t>
            </a:r>
          </a:p>
          <a:p>
            <a:r>
              <a:rPr lang="it-IT" sz="1400" dirty="0">
                <a:solidFill>
                  <a:srgbClr val="0D0D0D"/>
                </a:solidFill>
                <a:latin typeface="Consolas" panose="020B0609020204030204" pitchFamily="49" charset="0"/>
              </a:rPr>
              <a:t>	</a:t>
            </a:r>
            <a:r>
              <a:rPr lang="it-IT" sz="1400" b="0" dirty="0">
                <a:solidFill>
                  <a:srgbClr val="0D0D0D"/>
                </a:solidFill>
                <a:effectLst/>
                <a:latin typeface="Consolas" panose="020B0609020204030204" pitchFamily="49" charset="0"/>
              </a:rPr>
              <a:t>id="</a:t>
            </a:r>
            <a:r>
              <a:rPr lang="it-IT" sz="1400" b="0" dirty="0" err="1">
                <a:solidFill>
                  <a:srgbClr val="0070C0"/>
                </a:solidFill>
                <a:effectLst/>
                <a:latin typeface="Consolas" panose="020B0609020204030204" pitchFamily="49" charset="0"/>
              </a:rPr>
              <a:t>flussu</a:t>
            </a:r>
            <a:r>
              <a:rPr lang="it-IT" sz="1400" b="0" dirty="0">
                <a:solidFill>
                  <a:srgbClr val="0D0D0D"/>
                </a:solidFill>
                <a:effectLst/>
                <a:latin typeface="Consolas" panose="020B0609020204030204" pitchFamily="49" charset="0"/>
              </a:rPr>
              <a:t>" 	</a:t>
            </a:r>
            <a:r>
              <a:rPr lang="it-IT" sz="1400" b="0" dirty="0" err="1">
                <a:solidFill>
                  <a:srgbClr val="0D0D0D"/>
                </a:solidFill>
                <a:effectLst/>
                <a:latin typeface="Consolas" panose="020B0609020204030204" pitchFamily="49" charset="0"/>
              </a:rPr>
              <a:t>src</a:t>
            </a:r>
            <a:r>
              <a:rPr lang="it-IT" sz="1400" b="0" dirty="0">
                <a:solidFill>
                  <a:srgbClr val="0D0D0D"/>
                </a:solidFill>
                <a:effectLst/>
                <a:latin typeface="Consolas" panose="020B0609020204030204" pitchFamily="49" charset="0"/>
              </a:rPr>
              <a:t>="</a:t>
            </a:r>
            <a:r>
              <a:rPr lang="it-IT" sz="1400" b="0" dirty="0">
                <a:solidFill>
                  <a:srgbClr val="0070C0"/>
                </a:solidFill>
                <a:effectLst/>
                <a:latin typeface="Consolas" panose="020B0609020204030204" pitchFamily="49" charset="0"/>
              </a:rPr>
              <a:t>https://server/flussu.js</a:t>
            </a:r>
            <a:r>
              <a:rPr lang="it-IT" sz="1400" b="0" dirty="0">
                <a:solidFill>
                  <a:srgbClr val="0D0D0D"/>
                </a:solidFill>
                <a:effectLst/>
                <a:latin typeface="Consolas" panose="020B0609020204030204" pitchFamily="49" charset="0"/>
              </a:rPr>
              <a:t>" </a:t>
            </a:r>
          </a:p>
          <a:p>
            <a:r>
              <a:rPr lang="it-IT" sz="1400" dirty="0">
                <a:solidFill>
                  <a:srgbClr val="0D0D0D"/>
                </a:solidFill>
                <a:latin typeface="Consolas" panose="020B0609020204030204" pitchFamily="49" charset="0"/>
              </a:rPr>
              <a:t>	</a:t>
            </a:r>
            <a:r>
              <a:rPr lang="it-IT" sz="1400" b="0" dirty="0">
                <a:solidFill>
                  <a:srgbClr val="0D0D0D"/>
                </a:solidFill>
                <a:effectLst/>
                <a:latin typeface="Consolas" panose="020B0609020204030204" pitchFamily="49" charset="0"/>
              </a:rPr>
              <a:t>WID="</a:t>
            </a:r>
            <a:r>
              <a:rPr lang="it-IT" sz="1400" b="0" dirty="0">
                <a:solidFill>
                  <a:srgbClr val="0070C0"/>
                </a:solidFill>
                <a:effectLst/>
                <a:latin typeface="Consolas" panose="020B0609020204030204" pitchFamily="49" charset="0"/>
              </a:rPr>
              <a:t>[w72e1b8b27ca490ab]</a:t>
            </a:r>
            <a:r>
              <a:rPr lang="it-IT" sz="1400" b="0" dirty="0">
                <a:solidFill>
                  <a:srgbClr val="0D0D0D"/>
                </a:solidFill>
                <a:effectLst/>
                <a:latin typeface="Consolas" panose="020B0609020204030204" pitchFamily="49" charset="0"/>
              </a:rPr>
              <a:t>"</a:t>
            </a:r>
          </a:p>
          <a:p>
            <a:r>
              <a:rPr lang="it-IT" sz="1400" dirty="0">
                <a:solidFill>
                  <a:srgbClr val="0D0D0D"/>
                </a:solidFill>
                <a:latin typeface="Consolas" panose="020B0609020204030204" pitchFamily="49" charset="0"/>
              </a:rPr>
              <a:t>	</a:t>
            </a:r>
            <a:r>
              <a:rPr lang="it-IT" sz="1400" b="0" dirty="0">
                <a:solidFill>
                  <a:srgbClr val="0D0D0D"/>
                </a:solidFill>
                <a:effectLst/>
                <a:latin typeface="Consolas" panose="020B0609020204030204" pitchFamily="49" charset="0"/>
              </a:rPr>
              <a:t>CSS="</a:t>
            </a:r>
            <a:r>
              <a:rPr lang="it-IT" sz="1400" b="0" dirty="0">
                <a:solidFill>
                  <a:srgbClr val="0070C0"/>
                </a:solidFill>
                <a:effectLst/>
                <a:latin typeface="Consolas" panose="020B0609020204030204" pitchFamily="49" charset="0"/>
              </a:rPr>
              <a:t>1</a:t>
            </a:r>
            <a:r>
              <a:rPr lang="it-IT" sz="1400" b="0" dirty="0">
                <a:solidFill>
                  <a:srgbClr val="0D0D0D"/>
                </a:solidFill>
                <a:effectLst/>
                <a:latin typeface="Consolas" panose="020B0609020204030204" pitchFamily="49" charset="0"/>
              </a:rPr>
              <a:t>"</a:t>
            </a:r>
          </a:p>
          <a:p>
            <a:r>
              <a:rPr lang="it-IT" sz="1400" dirty="0">
                <a:solidFill>
                  <a:srgbClr val="0D0D0D"/>
                </a:solidFill>
                <a:latin typeface="Consolas" panose="020B0609020204030204" pitchFamily="49" charset="0"/>
              </a:rPr>
              <a:t>	</a:t>
            </a:r>
            <a:r>
              <a:rPr lang="it-IT" sz="1400" b="0" dirty="0">
                <a:solidFill>
                  <a:srgbClr val="0D0D0D"/>
                </a:solidFill>
                <a:effectLst/>
                <a:latin typeface="Consolas" panose="020B0609020204030204" pitchFamily="49" charset="0"/>
              </a:rPr>
              <a:t>TIT="</a:t>
            </a:r>
            <a:r>
              <a:rPr lang="it-IT" sz="1400" b="0" dirty="0">
                <a:solidFill>
                  <a:srgbClr val="0070C0"/>
                </a:solidFill>
                <a:effectLst/>
                <a:latin typeface="Consolas" panose="020B0609020204030204" pitchFamily="49" charset="0"/>
              </a:rPr>
              <a:t>Hello World!</a:t>
            </a:r>
            <a:r>
              <a:rPr lang="it-IT" sz="1400" b="0" dirty="0">
                <a:solidFill>
                  <a:srgbClr val="0D0D0D"/>
                </a:solidFill>
                <a:effectLst/>
                <a:latin typeface="Consolas" panose="020B0609020204030204" pitchFamily="49" charset="0"/>
              </a:rPr>
              <a:t>"&gt;</a:t>
            </a:r>
          </a:p>
          <a:p>
            <a:r>
              <a:rPr lang="it-IT" sz="1400" b="0" dirty="0">
                <a:solidFill>
                  <a:srgbClr val="0D0D0D"/>
                </a:solidFill>
                <a:effectLst/>
                <a:latin typeface="Consolas" panose="020B0609020204030204" pitchFamily="49" charset="0"/>
              </a:rPr>
              <a:t>&lt;/script&gt;</a:t>
            </a:r>
          </a:p>
        </p:txBody>
      </p:sp>
      <p:cxnSp>
        <p:nvCxnSpPr>
          <p:cNvPr id="20" name="Straight Arrow Connector 19">
            <a:extLst>
              <a:ext uri="{FF2B5EF4-FFF2-40B4-BE49-F238E27FC236}">
                <a16:creationId xmlns:a16="http://schemas.microsoft.com/office/drawing/2014/main" id="{ECDB11CF-4BA6-AC8F-1C50-73000B0B7A6C}"/>
              </a:ext>
            </a:extLst>
          </p:cNvPr>
          <p:cNvCxnSpPr>
            <a:cxnSpLocks/>
          </p:cNvCxnSpPr>
          <p:nvPr/>
        </p:nvCxnSpPr>
        <p:spPr>
          <a:xfrm>
            <a:off x="9882130" y="3161841"/>
            <a:ext cx="505247" cy="2186970"/>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66157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html/</a:t>
            </a:r>
            <a:r>
              <a:rPr lang="it-IT" b="1" i="0" u="none" strike="noStrike" baseline="0" dirty="0" err="1"/>
              <a:t>css</a:t>
            </a:r>
            <a:r>
              <a:rPr lang="it-IT" b="1" i="0" u="none" strike="noStrike" baseline="0" dirty="0"/>
              <a:t>: WEB-CHAT</a:t>
            </a:r>
            <a:endParaRPr lang="it-IT" b="0" i="0" u="none" strike="noStrike" baseline="0" dirty="0"/>
          </a:p>
        </p:txBody>
      </p:sp>
      <p:sp>
        <p:nvSpPr>
          <p:cNvPr id="3" name="Text Placeholder 2">
            <a:extLst>
              <a:ext uri="{FF2B5EF4-FFF2-40B4-BE49-F238E27FC236}">
                <a16:creationId xmlns:a16="http://schemas.microsoft.com/office/drawing/2014/main" id="{5BAD96A0-1D2E-BA49-6186-20FE9426A0F8}"/>
              </a:ext>
            </a:extLst>
          </p:cNvPr>
          <p:cNvSpPr>
            <a:spLocks noGrp="1"/>
          </p:cNvSpPr>
          <p:nvPr>
            <p:ph type="body" idx="1"/>
          </p:nvPr>
        </p:nvSpPr>
        <p:spPr>
          <a:xfrm>
            <a:off x="1775325" y="2025842"/>
            <a:ext cx="5294255" cy="3880773"/>
          </a:xfrm>
        </p:spPr>
        <p:txBody>
          <a:bodyPr>
            <a:normAutofit/>
          </a:bodyPr>
          <a:lstStyle/>
          <a:p>
            <a:pPr marL="0" marR="0" lvl="0" indent="0" rtl="0">
              <a:buNone/>
            </a:pPr>
            <a:r>
              <a:rPr lang="it-IT" sz="2400" b="1" i="0" u="none" strike="noStrike" baseline="0" dirty="0">
                <a:latin typeface="+mj-lt"/>
              </a:rPr>
              <a:t>Chat bot web/</a:t>
            </a:r>
            <a:r>
              <a:rPr lang="it-IT" sz="2400" b="1" i="0" u="none" strike="noStrike" baseline="0" dirty="0" err="1">
                <a:latin typeface="+mj-lt"/>
              </a:rPr>
              <a:t>javascript</a:t>
            </a:r>
            <a:endParaRPr lang="it-IT" sz="2400" b="1" i="0" u="none" strike="noStrike" baseline="0" dirty="0">
              <a:latin typeface="+mj-lt"/>
            </a:endParaRPr>
          </a:p>
          <a:p>
            <a:pPr lvl="1"/>
            <a:r>
              <a:rPr lang="it-IT" sz="2000" b="0" i="0" u="none" strike="noStrike" baseline="0" dirty="0">
                <a:latin typeface="+mj-lt"/>
              </a:rPr>
              <a:t>Quando l’utente premerà l’icona a forma di fumetto, comparirà sulla pagina il chat-bot relativo al processo indicato</a:t>
            </a:r>
          </a:p>
        </p:txBody>
      </p:sp>
      <p:pic>
        <p:nvPicPr>
          <p:cNvPr id="13" name="Picture 12">
            <a:extLst>
              <a:ext uri="{FF2B5EF4-FFF2-40B4-BE49-F238E27FC236}">
                <a16:creationId xmlns:a16="http://schemas.microsoft.com/office/drawing/2014/main" id="{BBE63DDA-5ACA-0E9D-F5A5-294D1A6BAFE6}"/>
              </a:ext>
            </a:extLst>
          </p:cNvPr>
          <p:cNvPicPr>
            <a:picLocks noChangeAspect="1"/>
          </p:cNvPicPr>
          <p:nvPr/>
        </p:nvPicPr>
        <p:blipFill rotWithShape="1">
          <a:blip r:embed="rId2"/>
          <a:srcRect t="28937"/>
          <a:stretch/>
        </p:blipFill>
        <p:spPr>
          <a:xfrm>
            <a:off x="3963213" y="4597514"/>
            <a:ext cx="3106367" cy="1611317"/>
          </a:xfrm>
          <a:prstGeom prst="rect">
            <a:avLst/>
          </a:prstGeom>
        </p:spPr>
      </p:pic>
      <p:pic>
        <p:nvPicPr>
          <p:cNvPr id="8" name="Picture 7">
            <a:extLst>
              <a:ext uri="{FF2B5EF4-FFF2-40B4-BE49-F238E27FC236}">
                <a16:creationId xmlns:a16="http://schemas.microsoft.com/office/drawing/2014/main" id="{B9D5D837-0B32-E2B2-E0F5-9AE7E4EA989D}"/>
              </a:ext>
            </a:extLst>
          </p:cNvPr>
          <p:cNvPicPr>
            <a:picLocks noChangeAspect="1"/>
          </p:cNvPicPr>
          <p:nvPr/>
        </p:nvPicPr>
        <p:blipFill rotWithShape="1">
          <a:blip r:embed="rId3"/>
          <a:srcRect l="65162" t="17627" r="962" b="127"/>
          <a:stretch/>
        </p:blipFill>
        <p:spPr>
          <a:xfrm>
            <a:off x="8055917" y="2025842"/>
            <a:ext cx="2705959" cy="4015519"/>
          </a:xfrm>
          <a:prstGeom prst="rect">
            <a:avLst/>
          </a:prstGeom>
          <a:ln>
            <a:noFill/>
          </a:ln>
          <a:effectLst>
            <a:outerShdw blurRad="292100" dist="139700" dir="2700000" algn="tl" rotWithShape="0">
              <a:srgbClr val="333333">
                <a:alpha val="65000"/>
              </a:srgbClr>
            </a:outerShdw>
          </a:effectLst>
        </p:spPr>
      </p:pic>
      <p:cxnSp>
        <p:nvCxnSpPr>
          <p:cNvPr id="15" name="Straight Arrow Connector 14">
            <a:extLst>
              <a:ext uri="{FF2B5EF4-FFF2-40B4-BE49-F238E27FC236}">
                <a16:creationId xmlns:a16="http://schemas.microsoft.com/office/drawing/2014/main" id="{B34FF21D-ECA9-5093-3D08-D11037A8F0D8}"/>
              </a:ext>
            </a:extLst>
          </p:cNvPr>
          <p:cNvCxnSpPr>
            <a:cxnSpLocks/>
          </p:cNvCxnSpPr>
          <p:nvPr/>
        </p:nvCxnSpPr>
        <p:spPr>
          <a:xfrm flipV="1">
            <a:off x="6793151" y="4033601"/>
            <a:ext cx="2615745" cy="1529917"/>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5662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211474"/>
            <a:ext cx="8596668" cy="2207171"/>
          </a:xfrm>
        </p:spPr>
        <p:txBody>
          <a:bodyPr anchor="ctr">
            <a:normAutofit/>
          </a:bodyPr>
          <a:lstStyle/>
          <a:p>
            <a:pPr algn="ctr"/>
            <a:r>
              <a:rPr lang="it-IT" sz="4800" dirty="0"/>
              <a:t>I PROCESSI</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3673650"/>
            <a:ext cx="8596668" cy="1553445"/>
          </a:xfrm>
        </p:spPr>
        <p:txBody>
          <a:bodyPr>
            <a:normAutofit/>
          </a:bodyPr>
          <a:lstStyle/>
          <a:p>
            <a:pPr marL="0" indent="0" algn="ctr">
              <a:buNone/>
            </a:pPr>
            <a:r>
              <a:rPr lang="it-IT" sz="3200" dirty="0"/>
              <a:t>Introduzione ai processi</a:t>
            </a:r>
          </a:p>
        </p:txBody>
      </p:sp>
    </p:spTree>
    <p:extLst>
      <p:ext uri="{BB962C8B-B14F-4D97-AF65-F5344CB8AC3E}">
        <p14:creationId xmlns:p14="http://schemas.microsoft.com/office/powerpoint/2010/main" val="42189687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html/</a:t>
            </a:r>
            <a:r>
              <a:rPr lang="it-IT" b="1" i="0" u="none" strike="noStrike" baseline="0" dirty="0" err="1"/>
              <a:t>css</a:t>
            </a:r>
            <a:r>
              <a:rPr lang="it-IT" b="1" i="0" u="none" strike="noStrike" baseline="0" dirty="0"/>
              <a:t>: WEB-FORM</a:t>
            </a:r>
            <a:endParaRPr lang="it-IT" b="0" i="0" u="none" strike="noStrike" baseline="0" dirty="0"/>
          </a:p>
        </p:txBody>
      </p:sp>
      <p:sp>
        <p:nvSpPr>
          <p:cNvPr id="6" name="Text Placeholder 2">
            <a:extLst>
              <a:ext uri="{FF2B5EF4-FFF2-40B4-BE49-F238E27FC236}">
                <a16:creationId xmlns:a16="http://schemas.microsoft.com/office/drawing/2014/main" id="{7E65254E-A235-A4F7-6B0E-8CB078C1976B}"/>
              </a:ext>
            </a:extLst>
          </p:cNvPr>
          <p:cNvSpPr>
            <a:spLocks noGrp="1"/>
          </p:cNvSpPr>
          <p:nvPr>
            <p:ph type="body" idx="1"/>
          </p:nvPr>
        </p:nvSpPr>
        <p:spPr>
          <a:xfrm>
            <a:off x="1812072" y="1952048"/>
            <a:ext cx="5767533" cy="3880773"/>
          </a:xfrm>
        </p:spPr>
        <p:txBody>
          <a:bodyPr>
            <a:normAutofit/>
          </a:bodyPr>
          <a:lstStyle/>
          <a:p>
            <a:pPr marL="0" marR="0" lvl="0" indent="0" rtl="0">
              <a:buNone/>
            </a:pPr>
            <a:r>
              <a:rPr lang="it-IT" sz="2400" b="1" i="0" u="none" strike="noStrike" baseline="0" dirty="0" err="1">
                <a:latin typeface="+mj-lt"/>
              </a:rPr>
              <a:t>Typeform</a:t>
            </a:r>
            <a:r>
              <a:rPr lang="it-IT" sz="2400" b="1" i="0" u="none" strike="noStrike" baseline="0" dirty="0">
                <a:latin typeface="+mj-lt"/>
              </a:rPr>
              <a:t> web/</a:t>
            </a:r>
            <a:r>
              <a:rPr lang="it-IT" sz="2400" b="1" i="0" u="none" strike="noStrike" baseline="0" dirty="0" err="1">
                <a:latin typeface="+mj-lt"/>
              </a:rPr>
              <a:t>javascript</a:t>
            </a:r>
            <a:endParaRPr lang="it-IT" sz="2400" b="1" i="0" u="none" strike="noStrike" baseline="0" dirty="0">
              <a:latin typeface="+mj-lt"/>
            </a:endParaRPr>
          </a:p>
          <a:p>
            <a:pPr marL="457200" lvl="1" indent="0">
              <a:buNone/>
            </a:pPr>
            <a:r>
              <a:rPr lang="it-IT" sz="2000" b="0" i="0" u="none" strike="noStrike" baseline="0" dirty="0">
                <a:latin typeface="+mj-lt"/>
              </a:rPr>
              <a:t>A scelta del designer del sito:</a:t>
            </a:r>
          </a:p>
          <a:p>
            <a:pPr lvl="1"/>
            <a:r>
              <a:rPr lang="it-IT" sz="2000" b="0" i="0" u="none" strike="noStrike" baseline="0" dirty="0">
                <a:latin typeface="+mj-lt"/>
              </a:rPr>
              <a:t>Si attiva come pagina web che occupa tutto lo spazio</a:t>
            </a:r>
          </a:p>
          <a:p>
            <a:pPr lvl="1"/>
            <a:r>
              <a:rPr lang="it-IT" sz="2000" dirty="0">
                <a:latin typeface="+mj-lt"/>
              </a:rPr>
              <a:t>Può essere eseguita in un </a:t>
            </a:r>
            <a:r>
              <a:rPr lang="it-IT" sz="2000" dirty="0" err="1">
                <a:latin typeface="+mj-lt"/>
              </a:rPr>
              <a:t>iframe</a:t>
            </a:r>
            <a:endParaRPr lang="it-IT" sz="2000" dirty="0">
              <a:latin typeface="+mj-lt"/>
            </a:endParaRPr>
          </a:p>
          <a:p>
            <a:pPr marL="457200" lvl="1" indent="0">
              <a:buNone/>
            </a:pPr>
            <a:r>
              <a:rPr lang="it-IT" sz="2000" b="0" i="0" u="none" strike="noStrike" baseline="0" dirty="0">
                <a:latin typeface="+mj-lt"/>
              </a:rPr>
              <a:t>Il formato </a:t>
            </a:r>
            <a:r>
              <a:rPr lang="it-IT" sz="2000" b="1" i="0" u="none" strike="noStrike" baseline="0" dirty="0" err="1">
                <a:latin typeface="+mj-lt"/>
              </a:rPr>
              <a:t>typeform</a:t>
            </a:r>
            <a:r>
              <a:rPr lang="it-IT" sz="2000" b="0" i="0" u="none" strike="noStrike" baseline="0" dirty="0">
                <a:latin typeface="+mj-lt"/>
              </a:rPr>
              <a:t> supera il limite dell’unico </a:t>
            </a:r>
            <a:r>
              <a:rPr lang="it-IT" sz="2000" b="0" i="0" u="none" strike="noStrike" baseline="0" dirty="0" err="1">
                <a:latin typeface="+mj-lt"/>
              </a:rPr>
              <a:t>textbox</a:t>
            </a:r>
            <a:r>
              <a:rPr lang="it-IT" sz="2000" b="0" i="0" u="none" strike="noStrike" baseline="0" dirty="0">
                <a:latin typeface="+mj-lt"/>
              </a:rPr>
              <a:t> di interazione, tipico delle chat, fornendo una interfaccia più ricca.</a:t>
            </a:r>
            <a:endParaRPr lang="it-IT" sz="1600" b="0" i="0" u="none" strike="noStrike" baseline="0" dirty="0">
              <a:latin typeface="+mj-lt"/>
            </a:endParaRPr>
          </a:p>
        </p:txBody>
      </p:sp>
      <p:pic>
        <p:nvPicPr>
          <p:cNvPr id="9" name="Picture 8">
            <a:extLst>
              <a:ext uri="{FF2B5EF4-FFF2-40B4-BE49-F238E27FC236}">
                <a16:creationId xmlns:a16="http://schemas.microsoft.com/office/drawing/2014/main" id="{2B3BBD74-56A4-3EC9-D2C5-3406126853FF}"/>
              </a:ext>
            </a:extLst>
          </p:cNvPr>
          <p:cNvPicPr>
            <a:picLocks noChangeAspect="1"/>
          </p:cNvPicPr>
          <p:nvPr/>
        </p:nvPicPr>
        <p:blipFill rotWithShape="1">
          <a:blip r:embed="rId2"/>
          <a:srcRect l="7621" t="22837" r="9187" b="4681"/>
          <a:stretch/>
        </p:blipFill>
        <p:spPr>
          <a:xfrm>
            <a:off x="8394853" y="3986301"/>
            <a:ext cx="2672692" cy="226868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EDC3D5B-B9EA-ADFB-2298-5794815B3AF9}"/>
              </a:ext>
            </a:extLst>
          </p:cNvPr>
          <p:cNvPicPr>
            <a:picLocks noChangeAspect="1"/>
          </p:cNvPicPr>
          <p:nvPr/>
        </p:nvPicPr>
        <p:blipFill rotWithShape="1">
          <a:blip r:embed="rId3"/>
          <a:srcRect l="7463" t="23254" r="9482" b="10646"/>
          <a:stretch/>
        </p:blipFill>
        <p:spPr>
          <a:xfrm>
            <a:off x="8394853" y="1820096"/>
            <a:ext cx="2672692" cy="2072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513874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266557"/>
            <a:ext cx="8596668" cy="2207171"/>
          </a:xfrm>
        </p:spPr>
        <p:txBody>
          <a:bodyPr anchor="ctr">
            <a:normAutofit/>
          </a:bodyPr>
          <a:lstStyle/>
          <a:p>
            <a:pPr algn="ctr"/>
            <a:r>
              <a:rPr lang="it-IT" sz="4800" dirty="0"/>
              <a:t>Esercitazione pratica</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3607550"/>
            <a:ext cx="8596668" cy="1553445"/>
          </a:xfrm>
        </p:spPr>
        <p:txBody>
          <a:bodyPr>
            <a:normAutofit/>
          </a:bodyPr>
          <a:lstStyle/>
          <a:p>
            <a:pPr marL="0" indent="0" algn="ctr">
              <a:buNone/>
            </a:pPr>
            <a:r>
              <a:rPr lang="it-IT" sz="3200" dirty="0"/>
              <a:t>Modifica dei CSS</a:t>
            </a:r>
          </a:p>
        </p:txBody>
      </p:sp>
    </p:spTree>
    <p:extLst>
      <p:ext uri="{BB962C8B-B14F-4D97-AF65-F5344CB8AC3E}">
        <p14:creationId xmlns:p14="http://schemas.microsoft.com/office/powerpoint/2010/main" val="15225979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Aspetto dell’interfaccia pop-up/chat</a:t>
            </a:r>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828146" y="2035714"/>
            <a:ext cx="8596668" cy="4971394"/>
          </a:xfrm>
        </p:spPr>
        <p:txBody>
          <a:bodyPr>
            <a:normAutofit/>
          </a:bodyPr>
          <a:lstStyle/>
          <a:p>
            <a:pPr marL="0" indent="0">
              <a:buNone/>
            </a:pPr>
            <a:r>
              <a:rPr lang="it-IT" b="1" dirty="0" err="1"/>
              <a:t>Cascading</a:t>
            </a:r>
            <a:r>
              <a:rPr lang="it-IT" b="1" dirty="0"/>
              <a:t> Style </a:t>
            </a:r>
            <a:r>
              <a:rPr lang="it-IT" b="1" dirty="0" err="1"/>
              <a:t>Sheet</a:t>
            </a:r>
            <a:endParaRPr lang="it-IT" b="1" dirty="0"/>
          </a:p>
          <a:p>
            <a:pPr marL="0" indent="0">
              <a:buNone/>
            </a:pPr>
            <a:r>
              <a:rPr lang="it-IT" b="1" dirty="0"/>
              <a:t>       </a:t>
            </a:r>
            <a:r>
              <a:rPr lang="it-IT" dirty="0"/>
              <a:t>Fare modifiche al CSS del web-chat</a:t>
            </a:r>
          </a:p>
          <a:p>
            <a:pPr marL="0" indent="0">
              <a:buNone/>
            </a:pPr>
            <a:r>
              <a:rPr lang="it-IT" dirty="0"/>
              <a:t>	</a:t>
            </a:r>
            <a:r>
              <a:rPr lang="it-IT" dirty="0">
                <a:latin typeface="Cascadia Mono SemiLight" panose="020B0609020000020004" pitchFamily="49" charset="0"/>
                <a:cs typeface="Cascadia Mono SemiLight" panose="020B0609020000020004" pitchFamily="49" charset="0"/>
              </a:rPr>
              <a:t>/client/pop/flussu_chat</a:t>
            </a:r>
            <a:r>
              <a:rPr lang="it-IT" b="1" dirty="0">
                <a:solidFill>
                  <a:srgbClr val="FF0000"/>
                </a:solidFill>
                <a:latin typeface="Cascadia Mono SemiLight" panose="020B0609020000020004" pitchFamily="49" charset="0"/>
                <a:cs typeface="Cascadia Mono SemiLight" panose="020B0609020000020004" pitchFamily="49" charset="0"/>
              </a:rPr>
              <a:t>X</a:t>
            </a:r>
            <a:r>
              <a:rPr lang="it-IT" dirty="0">
                <a:latin typeface="Cascadia Mono SemiLight" panose="020B0609020000020004" pitchFamily="49" charset="0"/>
                <a:cs typeface="Cascadia Mono SemiLight" panose="020B0609020000020004" pitchFamily="49" charset="0"/>
              </a:rPr>
              <a:t>.css</a:t>
            </a:r>
          </a:p>
        </p:txBody>
      </p:sp>
      <p:sp>
        <p:nvSpPr>
          <p:cNvPr id="4" name="Rectangle: Rounded Corners 3">
            <a:extLst>
              <a:ext uri="{FF2B5EF4-FFF2-40B4-BE49-F238E27FC236}">
                <a16:creationId xmlns:a16="http://schemas.microsoft.com/office/drawing/2014/main" id="{81D51F45-DC23-33D4-13BE-84F1885ACF4F}"/>
              </a:ext>
            </a:extLst>
          </p:cNvPr>
          <p:cNvSpPr/>
          <p:nvPr/>
        </p:nvSpPr>
        <p:spPr>
          <a:xfrm>
            <a:off x="5611936" y="3429000"/>
            <a:ext cx="5622989" cy="2693460"/>
          </a:xfrm>
          <a:prstGeom prst="roundRect">
            <a:avLst>
              <a:gd name="adj" fmla="val 8078"/>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sz="2000" b="0" dirty="0">
                <a:solidFill>
                  <a:srgbClr val="0D0D0D"/>
                </a:solidFill>
                <a:effectLst/>
                <a:latin typeface="Consolas" panose="020B0609020204030204" pitchFamily="49" charset="0"/>
              </a:rPr>
              <a:t>&lt;script </a:t>
            </a:r>
          </a:p>
          <a:p>
            <a:r>
              <a:rPr lang="it-IT" sz="2000" dirty="0">
                <a:solidFill>
                  <a:srgbClr val="0D0D0D"/>
                </a:solidFill>
                <a:latin typeface="Consolas" panose="020B0609020204030204" pitchFamily="49" charset="0"/>
              </a:rPr>
              <a:t>	</a:t>
            </a:r>
            <a:r>
              <a:rPr lang="it-IT" sz="2000" b="0" dirty="0">
                <a:solidFill>
                  <a:srgbClr val="0D0D0D"/>
                </a:solidFill>
                <a:effectLst/>
                <a:latin typeface="Consolas" panose="020B0609020204030204" pitchFamily="49" charset="0"/>
              </a:rPr>
              <a:t>id="</a:t>
            </a:r>
            <a:r>
              <a:rPr lang="it-IT" sz="2000" b="0" dirty="0" err="1">
                <a:solidFill>
                  <a:srgbClr val="0070C0"/>
                </a:solidFill>
                <a:effectLst/>
                <a:latin typeface="Consolas" panose="020B0609020204030204" pitchFamily="49" charset="0"/>
              </a:rPr>
              <a:t>flussu</a:t>
            </a:r>
            <a:r>
              <a:rPr lang="it-IT" sz="2000" b="0" dirty="0">
                <a:solidFill>
                  <a:srgbClr val="0D0D0D"/>
                </a:solidFill>
                <a:effectLst/>
                <a:latin typeface="Consolas" panose="020B0609020204030204" pitchFamily="49" charset="0"/>
              </a:rPr>
              <a:t>" 	</a:t>
            </a:r>
            <a:r>
              <a:rPr lang="it-IT" sz="2000" b="0" dirty="0" err="1">
                <a:solidFill>
                  <a:srgbClr val="0D0D0D"/>
                </a:solidFill>
                <a:effectLst/>
                <a:latin typeface="Consolas" panose="020B0609020204030204" pitchFamily="49" charset="0"/>
              </a:rPr>
              <a:t>src</a:t>
            </a:r>
            <a:r>
              <a:rPr lang="it-IT" sz="2000" b="0" dirty="0">
                <a:solidFill>
                  <a:srgbClr val="0D0D0D"/>
                </a:solidFill>
                <a:effectLst/>
                <a:latin typeface="Consolas" panose="020B0609020204030204" pitchFamily="49" charset="0"/>
              </a:rPr>
              <a:t>="</a:t>
            </a:r>
            <a:r>
              <a:rPr lang="it-IT" sz="2000" b="0" dirty="0">
                <a:solidFill>
                  <a:srgbClr val="0070C0"/>
                </a:solidFill>
                <a:effectLst/>
                <a:latin typeface="Consolas" panose="020B0609020204030204" pitchFamily="49" charset="0"/>
              </a:rPr>
              <a:t>https://server/flussu.js</a:t>
            </a:r>
            <a:r>
              <a:rPr lang="it-IT" sz="2000" b="0" dirty="0">
                <a:solidFill>
                  <a:srgbClr val="0D0D0D"/>
                </a:solidFill>
                <a:effectLst/>
                <a:latin typeface="Consolas" panose="020B0609020204030204" pitchFamily="49" charset="0"/>
              </a:rPr>
              <a:t>" </a:t>
            </a:r>
          </a:p>
          <a:p>
            <a:r>
              <a:rPr lang="it-IT" sz="2000" dirty="0">
                <a:solidFill>
                  <a:srgbClr val="0D0D0D"/>
                </a:solidFill>
                <a:latin typeface="Consolas" panose="020B0609020204030204" pitchFamily="49" charset="0"/>
              </a:rPr>
              <a:t>	</a:t>
            </a:r>
            <a:r>
              <a:rPr lang="it-IT" sz="2000" b="0" dirty="0">
                <a:solidFill>
                  <a:srgbClr val="0D0D0D"/>
                </a:solidFill>
                <a:effectLst/>
                <a:latin typeface="Consolas" panose="020B0609020204030204" pitchFamily="49" charset="0"/>
              </a:rPr>
              <a:t>WID="</a:t>
            </a:r>
            <a:r>
              <a:rPr lang="it-IT" sz="2000" b="0" dirty="0">
                <a:solidFill>
                  <a:srgbClr val="0070C0"/>
                </a:solidFill>
                <a:effectLst/>
                <a:latin typeface="Consolas" panose="020B0609020204030204" pitchFamily="49" charset="0"/>
              </a:rPr>
              <a:t>[w72e1b8b27ca490ab]</a:t>
            </a:r>
            <a:r>
              <a:rPr lang="it-IT" sz="2000" b="0" dirty="0">
                <a:solidFill>
                  <a:srgbClr val="0D0D0D"/>
                </a:solidFill>
                <a:effectLst/>
                <a:latin typeface="Consolas" panose="020B0609020204030204" pitchFamily="49" charset="0"/>
              </a:rPr>
              <a:t>"</a:t>
            </a:r>
          </a:p>
          <a:p>
            <a:r>
              <a:rPr lang="it-IT" sz="2000" dirty="0">
                <a:solidFill>
                  <a:srgbClr val="0D0D0D"/>
                </a:solidFill>
                <a:latin typeface="Consolas" panose="020B0609020204030204" pitchFamily="49" charset="0"/>
              </a:rPr>
              <a:t>	</a:t>
            </a:r>
            <a:r>
              <a:rPr lang="it-IT" sz="2000" b="0" dirty="0">
                <a:solidFill>
                  <a:srgbClr val="0D0D0D"/>
                </a:solidFill>
                <a:effectLst/>
                <a:latin typeface="Consolas" panose="020B0609020204030204" pitchFamily="49" charset="0"/>
              </a:rPr>
              <a:t>CSS="</a:t>
            </a:r>
            <a:r>
              <a:rPr lang="it-IT" sz="2000" b="1" dirty="0">
                <a:solidFill>
                  <a:srgbClr val="FF0000"/>
                </a:solidFill>
                <a:effectLst/>
                <a:latin typeface="Consolas" panose="020B0609020204030204" pitchFamily="49" charset="0"/>
              </a:rPr>
              <a:t>X</a:t>
            </a:r>
            <a:r>
              <a:rPr lang="it-IT" sz="2000" b="0" dirty="0">
                <a:solidFill>
                  <a:srgbClr val="0D0D0D"/>
                </a:solidFill>
                <a:effectLst/>
                <a:latin typeface="Consolas" panose="020B0609020204030204" pitchFamily="49" charset="0"/>
              </a:rPr>
              <a:t>"</a:t>
            </a:r>
          </a:p>
          <a:p>
            <a:r>
              <a:rPr lang="it-IT" sz="2000" dirty="0">
                <a:solidFill>
                  <a:srgbClr val="0D0D0D"/>
                </a:solidFill>
                <a:latin typeface="Consolas" panose="020B0609020204030204" pitchFamily="49" charset="0"/>
              </a:rPr>
              <a:t>	</a:t>
            </a:r>
            <a:r>
              <a:rPr lang="it-IT" sz="2000" b="0" dirty="0">
                <a:solidFill>
                  <a:srgbClr val="0D0D0D"/>
                </a:solidFill>
                <a:effectLst/>
                <a:latin typeface="Consolas" panose="020B0609020204030204" pitchFamily="49" charset="0"/>
              </a:rPr>
              <a:t>TIT="</a:t>
            </a:r>
            <a:r>
              <a:rPr lang="it-IT" sz="2000" b="0" dirty="0">
                <a:solidFill>
                  <a:srgbClr val="0070C0"/>
                </a:solidFill>
                <a:effectLst/>
                <a:latin typeface="Consolas" panose="020B0609020204030204" pitchFamily="49" charset="0"/>
              </a:rPr>
              <a:t>Hello World!</a:t>
            </a:r>
            <a:r>
              <a:rPr lang="it-IT" sz="2000" b="0" dirty="0">
                <a:solidFill>
                  <a:srgbClr val="0D0D0D"/>
                </a:solidFill>
                <a:effectLst/>
                <a:latin typeface="Consolas" panose="020B0609020204030204" pitchFamily="49" charset="0"/>
              </a:rPr>
              <a:t>"&gt;</a:t>
            </a:r>
          </a:p>
          <a:p>
            <a:r>
              <a:rPr lang="it-IT" sz="2000" b="0" dirty="0">
                <a:solidFill>
                  <a:srgbClr val="0D0D0D"/>
                </a:solidFill>
                <a:effectLst/>
                <a:latin typeface="Consolas" panose="020B0609020204030204" pitchFamily="49" charset="0"/>
              </a:rPr>
              <a:t>&lt;/script&gt;</a:t>
            </a:r>
          </a:p>
        </p:txBody>
      </p:sp>
      <p:cxnSp>
        <p:nvCxnSpPr>
          <p:cNvPr id="6" name="Connector: Elbow 5">
            <a:extLst>
              <a:ext uri="{FF2B5EF4-FFF2-40B4-BE49-F238E27FC236}">
                <a16:creationId xmlns:a16="http://schemas.microsoft.com/office/drawing/2014/main" id="{4EF0E1DF-5691-F091-437E-0D7AB852AB7A}"/>
              </a:ext>
            </a:extLst>
          </p:cNvPr>
          <p:cNvCxnSpPr>
            <a:cxnSpLocks/>
            <a:endCxn id="4" idx="1"/>
          </p:cNvCxnSpPr>
          <p:nvPr/>
        </p:nvCxnSpPr>
        <p:spPr>
          <a:xfrm rot="16200000" flipH="1">
            <a:off x="4037998" y="3201792"/>
            <a:ext cx="1909984" cy="1237892"/>
          </a:xfrm>
          <a:prstGeom prst="bentConnector2">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9591795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Aspetto dell’interfaccia web </a:t>
            </a:r>
            <a:r>
              <a:rPr lang="it-IT" b="1" dirty="0" err="1"/>
              <a:t>form</a:t>
            </a:r>
            <a:endParaRPr lang="it-IT" b="1"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2024698"/>
            <a:ext cx="8596668" cy="2976960"/>
          </a:xfrm>
        </p:spPr>
        <p:txBody>
          <a:bodyPr>
            <a:normAutofit/>
          </a:bodyPr>
          <a:lstStyle/>
          <a:p>
            <a:pPr marL="0" indent="0">
              <a:buNone/>
            </a:pPr>
            <a:r>
              <a:rPr lang="it-IT" b="1" dirty="0" err="1"/>
              <a:t>Cascading</a:t>
            </a:r>
            <a:r>
              <a:rPr lang="it-IT" b="1" dirty="0"/>
              <a:t> Style </a:t>
            </a:r>
            <a:r>
              <a:rPr lang="it-IT" b="1" dirty="0" err="1"/>
              <a:t>Sheet</a:t>
            </a:r>
            <a:endParaRPr lang="it-IT" b="1" dirty="0"/>
          </a:p>
          <a:p>
            <a:pPr marL="0" indent="0">
              <a:buNone/>
            </a:pPr>
            <a:r>
              <a:rPr lang="it-IT" b="1" dirty="0"/>
              <a:t>       </a:t>
            </a:r>
            <a:r>
              <a:rPr lang="it-IT" dirty="0"/>
              <a:t>Fare modifiche al CSS del web-</a:t>
            </a:r>
            <a:r>
              <a:rPr lang="it-IT" dirty="0" err="1"/>
              <a:t>form</a:t>
            </a:r>
            <a:endParaRPr lang="it-IT" dirty="0"/>
          </a:p>
          <a:p>
            <a:pPr marL="0" indent="0">
              <a:buNone/>
            </a:pPr>
            <a:r>
              <a:rPr lang="it-IT" dirty="0">
                <a:latin typeface="Cascadia Mono SemiLight" panose="020B0609020000020004" pitchFamily="49" charset="0"/>
                <a:cs typeface="Cascadia Mono SemiLight" panose="020B0609020000020004" pitchFamily="49" charset="0"/>
              </a:rPr>
              <a:t>	/client/</a:t>
            </a:r>
            <a:r>
              <a:rPr lang="it-IT" dirty="0" err="1">
                <a:latin typeface="Cascadia Mono SemiLight" panose="020B0609020000020004" pitchFamily="49" charset="0"/>
                <a:cs typeface="Cascadia Mono SemiLight" panose="020B0609020000020004" pitchFamily="49" charset="0"/>
              </a:rPr>
              <a:t>form</a:t>
            </a:r>
            <a:r>
              <a:rPr lang="it-IT" dirty="0">
                <a:latin typeface="Cascadia Mono SemiLight" panose="020B0609020000020004" pitchFamily="49" charset="0"/>
                <a:cs typeface="Cascadia Mono SemiLight" panose="020B0609020000020004" pitchFamily="49" charset="0"/>
              </a:rPr>
              <a:t>/</a:t>
            </a:r>
            <a:r>
              <a:rPr lang="it-IT" dirty="0" err="1">
                <a:latin typeface="Cascadia Mono SemiLight" panose="020B0609020000020004" pitchFamily="49" charset="0"/>
                <a:cs typeface="Cascadia Mono SemiLight" panose="020B0609020000020004" pitchFamily="49" charset="0"/>
              </a:rPr>
              <a:t>css</a:t>
            </a:r>
            <a:r>
              <a:rPr lang="it-IT" dirty="0">
                <a:latin typeface="Cascadia Mono SemiLight" panose="020B0609020000020004" pitchFamily="49" charset="0"/>
                <a:cs typeface="Cascadia Mono SemiLight" panose="020B0609020000020004" pitchFamily="49" charset="0"/>
              </a:rPr>
              <a:t>/flussu-form-2.0.0</a:t>
            </a:r>
            <a:r>
              <a:rPr lang="it-IT" sz="1600" dirty="0">
                <a:solidFill>
                  <a:srgbClr val="FF0000"/>
                </a:solidFill>
                <a:latin typeface="Cascadia Mono SemiLight" panose="020B0609020000020004" pitchFamily="49" charset="0"/>
                <a:cs typeface="Cascadia Mono SemiLight" panose="020B0609020000020004" pitchFamily="49" charset="0"/>
              </a:rPr>
              <a:t>[X]</a:t>
            </a:r>
            <a:r>
              <a:rPr lang="it-IT" dirty="0">
                <a:latin typeface="Cascadia Mono SemiLight" panose="020B0609020000020004" pitchFamily="49" charset="0"/>
                <a:cs typeface="Cascadia Mono SemiLight" panose="020B0609020000020004" pitchFamily="49" charset="0"/>
              </a:rPr>
              <a:t>.css</a:t>
            </a:r>
            <a:endParaRPr lang="it-IT" dirty="0"/>
          </a:p>
        </p:txBody>
      </p:sp>
    </p:spTree>
    <p:extLst>
      <p:ext uri="{BB962C8B-B14F-4D97-AF65-F5344CB8AC3E}">
        <p14:creationId xmlns:p14="http://schemas.microsoft.com/office/powerpoint/2010/main" val="3896330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Altri tipi di interfaccia</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dirty="0"/>
          </a:p>
        </p:txBody>
      </p:sp>
    </p:spTree>
    <p:extLst>
      <p:ext uri="{BB962C8B-B14F-4D97-AF65-F5344CB8AC3E}">
        <p14:creationId xmlns:p14="http://schemas.microsoft.com/office/powerpoint/2010/main" val="32806899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APP standard: Bot Telegram</a:t>
            </a:r>
            <a:endParaRPr lang="it-IT" b="0" i="0" u="none" strike="noStrike" baseline="0" dirty="0"/>
          </a:p>
        </p:txBody>
      </p:sp>
      <p:sp>
        <p:nvSpPr>
          <p:cNvPr id="7" name="Text Placeholder 2">
            <a:extLst>
              <a:ext uri="{FF2B5EF4-FFF2-40B4-BE49-F238E27FC236}">
                <a16:creationId xmlns:a16="http://schemas.microsoft.com/office/drawing/2014/main" id="{7F726B98-CE2D-3D06-F678-B581F5C67E22}"/>
              </a:ext>
            </a:extLst>
          </p:cNvPr>
          <p:cNvSpPr>
            <a:spLocks noGrp="1"/>
          </p:cNvSpPr>
          <p:nvPr>
            <p:ph type="body" idx="1"/>
          </p:nvPr>
        </p:nvSpPr>
        <p:spPr>
          <a:xfrm>
            <a:off x="1797666" y="2000222"/>
            <a:ext cx="8596668" cy="3880773"/>
          </a:xfrm>
        </p:spPr>
        <p:txBody>
          <a:bodyPr>
            <a:normAutofit/>
          </a:bodyPr>
          <a:lstStyle/>
          <a:p>
            <a:pPr marL="57150" indent="0">
              <a:buNone/>
            </a:pPr>
            <a:r>
              <a:rPr lang="it-IT" sz="2000" i="0" u="none" strike="noStrike" baseline="0" dirty="0">
                <a:latin typeface="+mj-lt"/>
              </a:rPr>
              <a:t>L’integrazione di </a:t>
            </a:r>
            <a:r>
              <a:rPr lang="it-IT" sz="2000" i="0" u="none" strike="noStrike" baseline="0" dirty="0" err="1">
                <a:latin typeface="+mj-lt"/>
              </a:rPr>
              <a:t>Flussu</a:t>
            </a:r>
            <a:r>
              <a:rPr lang="it-IT" sz="2000" i="0" u="none" strike="noStrike" baseline="0" dirty="0">
                <a:latin typeface="+mj-lt"/>
              </a:rPr>
              <a:t> con Telegram apre nuove strade per la gestione e l'esecuzione di processi, sfruttando la popolarità e la facilità d'uso di Telegram per offrire un'esperienza utente migliorata e più accessibile.</a:t>
            </a:r>
          </a:p>
          <a:p>
            <a:pPr lvl="1"/>
            <a:r>
              <a:rPr lang="it-IT" sz="1800" i="0" u="none" strike="noStrike" baseline="0" dirty="0">
                <a:latin typeface="+mj-lt"/>
              </a:rPr>
              <a:t>Gli utenti possono accedere ai processi </a:t>
            </a:r>
            <a:r>
              <a:rPr lang="it-IT" sz="1800" i="0" u="none" strike="noStrike" baseline="0" dirty="0" err="1">
                <a:latin typeface="+mj-lt"/>
              </a:rPr>
              <a:t>Flussu</a:t>
            </a:r>
            <a:r>
              <a:rPr lang="it-IT" sz="1800" i="0" u="none" strike="noStrike" baseline="0" dirty="0">
                <a:latin typeface="+mj-lt"/>
              </a:rPr>
              <a:t> direttamente da Telegram, una piattaforma che molti già utilizzano quotidianamente.</a:t>
            </a:r>
          </a:p>
          <a:p>
            <a:pPr lvl="1"/>
            <a:r>
              <a:rPr lang="it-IT" sz="1800" i="0" u="none" strike="noStrike" baseline="0" dirty="0">
                <a:latin typeface="+mj-lt"/>
              </a:rPr>
              <a:t>Utilizzare Telegram per i processi </a:t>
            </a:r>
            <a:r>
              <a:rPr lang="it-IT" sz="1800" i="0" u="none" strike="noStrike" baseline="0" dirty="0" err="1">
                <a:latin typeface="+mj-lt"/>
              </a:rPr>
              <a:t>Flussu</a:t>
            </a:r>
            <a:r>
              <a:rPr lang="it-IT" sz="1800" i="0" u="none" strike="noStrike" baseline="0" dirty="0">
                <a:latin typeface="+mj-lt"/>
              </a:rPr>
              <a:t> rende l'esperienza utente più familiare da uno strumento che già conosce.</a:t>
            </a:r>
            <a:endParaRPr lang="it-IT" sz="1800" dirty="0">
              <a:latin typeface="+mj-lt"/>
            </a:endParaRPr>
          </a:p>
          <a:p>
            <a:pPr marL="0" indent="0" algn="ctr">
              <a:buNone/>
            </a:pPr>
            <a:r>
              <a:rPr lang="it-IT" sz="2000" i="1" u="none" strike="noStrike" baseline="0" dirty="0">
                <a:latin typeface="+mj-lt"/>
              </a:rPr>
              <a:t>Architettura SOA del sistema </a:t>
            </a:r>
            <a:r>
              <a:rPr lang="it-IT" sz="2000" i="1" u="none" strike="noStrike" baseline="0" dirty="0" err="1">
                <a:latin typeface="+mj-lt"/>
              </a:rPr>
              <a:t>Flussu</a:t>
            </a:r>
            <a:r>
              <a:rPr lang="it-IT" sz="2000" i="1" u="none" strike="noStrike" baseline="0" dirty="0">
                <a:latin typeface="+mj-lt"/>
              </a:rPr>
              <a:t>       Telegram</a:t>
            </a:r>
          </a:p>
        </p:txBody>
      </p:sp>
      <p:pic>
        <p:nvPicPr>
          <p:cNvPr id="9" name="Picture 8">
            <a:extLst>
              <a:ext uri="{FF2B5EF4-FFF2-40B4-BE49-F238E27FC236}">
                <a16:creationId xmlns:a16="http://schemas.microsoft.com/office/drawing/2014/main" id="{62FF4C5F-FB23-AF6B-A8E4-21CCBE5592DA}"/>
              </a:ext>
            </a:extLst>
          </p:cNvPr>
          <p:cNvPicPr>
            <a:picLocks noChangeAspect="1"/>
          </p:cNvPicPr>
          <p:nvPr/>
        </p:nvPicPr>
        <p:blipFill rotWithShape="1">
          <a:blip r:embed="rId2"/>
          <a:srcRect l="10350" t="54721" r="8952" b="18515"/>
          <a:stretch/>
        </p:blipFill>
        <p:spPr>
          <a:xfrm>
            <a:off x="2345487" y="4679759"/>
            <a:ext cx="7501026" cy="1544767"/>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9AE97D7E-0A3C-3068-8211-698B04D873B3}"/>
              </a:ext>
            </a:extLst>
          </p:cNvPr>
          <p:cNvCxnSpPr/>
          <p:nvPr/>
        </p:nvCxnSpPr>
        <p:spPr>
          <a:xfrm>
            <a:off x="7240683" y="4321060"/>
            <a:ext cx="393700" cy="0"/>
          </a:xfrm>
          <a:prstGeom prst="straightConnector1">
            <a:avLst/>
          </a:prstGeom>
          <a:ln w="38100">
            <a:headEnd type="triangle"/>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155320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A breve</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r>
              <a:rPr lang="it-IT" dirty="0"/>
              <a:t>(v3.0/Marzo 2024)</a:t>
            </a:r>
          </a:p>
        </p:txBody>
      </p:sp>
    </p:spTree>
    <p:extLst>
      <p:ext uri="{BB962C8B-B14F-4D97-AF65-F5344CB8AC3E}">
        <p14:creationId xmlns:p14="http://schemas.microsoft.com/office/powerpoint/2010/main" val="24658868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a:t>APP standard: Whatsapp</a:t>
            </a:r>
            <a:endParaRPr lang="it-IT" b="0" i="0" u="none" strike="noStrike" baseline="0" dirty="0"/>
          </a:p>
        </p:txBody>
      </p:sp>
      <p:sp>
        <p:nvSpPr>
          <p:cNvPr id="7" name="Text Placeholder 2">
            <a:extLst>
              <a:ext uri="{FF2B5EF4-FFF2-40B4-BE49-F238E27FC236}">
                <a16:creationId xmlns:a16="http://schemas.microsoft.com/office/drawing/2014/main" id="{7F726B98-CE2D-3D06-F678-B581F5C67E22}"/>
              </a:ext>
            </a:extLst>
          </p:cNvPr>
          <p:cNvSpPr>
            <a:spLocks noGrp="1"/>
          </p:cNvSpPr>
          <p:nvPr>
            <p:ph type="body" idx="1"/>
          </p:nvPr>
        </p:nvSpPr>
        <p:spPr>
          <a:xfrm>
            <a:off x="1797666" y="2025480"/>
            <a:ext cx="8596668" cy="3880773"/>
          </a:xfrm>
        </p:spPr>
        <p:txBody>
          <a:bodyPr>
            <a:normAutofit/>
          </a:bodyPr>
          <a:lstStyle/>
          <a:p>
            <a:pPr marL="57150" indent="0">
              <a:buNone/>
            </a:pPr>
            <a:r>
              <a:rPr lang="it-IT" sz="2000" i="0" u="none" strike="noStrike" baseline="0" dirty="0">
                <a:latin typeface="+mj-lt"/>
              </a:rPr>
              <a:t>L’integrazione di </a:t>
            </a:r>
            <a:r>
              <a:rPr lang="it-IT" sz="2000" i="0" u="none" strike="noStrike" baseline="0" dirty="0" err="1">
                <a:latin typeface="+mj-lt"/>
              </a:rPr>
              <a:t>Flussu</a:t>
            </a:r>
            <a:r>
              <a:rPr lang="it-IT" sz="2000" i="0" u="none" strike="noStrike" baseline="0" dirty="0">
                <a:latin typeface="+mj-lt"/>
              </a:rPr>
              <a:t> con </a:t>
            </a:r>
            <a:r>
              <a:rPr lang="it-IT" sz="2000" i="0" u="none" strike="noStrike" baseline="0" dirty="0" err="1">
                <a:latin typeface="+mj-lt"/>
              </a:rPr>
              <a:t>Whatsaspp</a:t>
            </a:r>
            <a:r>
              <a:rPr lang="it-IT" sz="2000" i="0" u="none" strike="noStrike" baseline="0" dirty="0">
                <a:latin typeface="+mj-lt"/>
              </a:rPr>
              <a:t> apre nuove strade per la gestione e l'esecuzione di processi, sfruttando la popolarità e l’abitudine d'uso di Whatsapp per offrire un'esperienza utente migliorata e più accessibile.</a:t>
            </a:r>
          </a:p>
          <a:p>
            <a:pPr lvl="1"/>
            <a:r>
              <a:rPr lang="it-IT" sz="1800" i="0" u="none" strike="noStrike" baseline="0" dirty="0">
                <a:latin typeface="+mj-lt"/>
              </a:rPr>
              <a:t>Gli utenti possono accedere ai processi </a:t>
            </a:r>
            <a:r>
              <a:rPr lang="it-IT" sz="1800" i="0" u="none" strike="noStrike" baseline="0" dirty="0" err="1">
                <a:latin typeface="+mj-lt"/>
              </a:rPr>
              <a:t>Flussu</a:t>
            </a:r>
            <a:r>
              <a:rPr lang="it-IT" sz="1800" i="0" u="none" strike="noStrike" baseline="0" dirty="0">
                <a:latin typeface="+mj-lt"/>
              </a:rPr>
              <a:t> direttamente da un numero di telefono collegato a Whatsapp, una piattaforma che molti già utilizzano quotidianamente.</a:t>
            </a:r>
          </a:p>
          <a:p>
            <a:pPr lvl="1"/>
            <a:r>
              <a:rPr lang="it-IT" sz="1800" i="0" u="none" strike="noStrike" baseline="0" dirty="0">
                <a:latin typeface="+mj-lt"/>
              </a:rPr>
              <a:t>Utilizzare Whatsapp per i processi </a:t>
            </a:r>
            <a:r>
              <a:rPr lang="it-IT" sz="1800" i="0" u="none" strike="noStrike" baseline="0" dirty="0" err="1">
                <a:latin typeface="+mj-lt"/>
              </a:rPr>
              <a:t>Flussu</a:t>
            </a:r>
            <a:r>
              <a:rPr lang="it-IT" sz="1800" i="0" u="none" strike="noStrike" baseline="0" dirty="0">
                <a:latin typeface="+mj-lt"/>
              </a:rPr>
              <a:t> rende l'esperienza utente più familiare da uno strumento che già conosce.</a:t>
            </a:r>
          </a:p>
        </p:txBody>
      </p:sp>
    </p:spTree>
    <p:extLst>
      <p:ext uri="{BB962C8B-B14F-4D97-AF65-F5344CB8AC3E}">
        <p14:creationId xmlns:p14="http://schemas.microsoft.com/office/powerpoint/2010/main" val="3775304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0C54-367D-BD19-0B65-070C8ABF3AF9}"/>
              </a:ext>
            </a:extLst>
          </p:cNvPr>
          <p:cNvSpPr>
            <a:spLocks noGrp="1"/>
          </p:cNvSpPr>
          <p:nvPr>
            <p:ph type="title"/>
          </p:nvPr>
        </p:nvSpPr>
        <p:spPr/>
        <p:txBody>
          <a:bodyPr/>
          <a:lstStyle/>
          <a:p>
            <a:pPr marR="0" rtl="0"/>
            <a:r>
              <a:rPr lang="it-IT" b="1" i="0" u="none" strike="noStrike" baseline="0" dirty="0" err="1"/>
              <a:t>FlussuAPP</a:t>
            </a:r>
            <a:endParaRPr lang="it-IT" b="0" i="0" u="none" strike="noStrike" baseline="0" dirty="0"/>
          </a:p>
        </p:txBody>
      </p:sp>
      <p:sp>
        <p:nvSpPr>
          <p:cNvPr id="7" name="Text Placeholder 2">
            <a:extLst>
              <a:ext uri="{FF2B5EF4-FFF2-40B4-BE49-F238E27FC236}">
                <a16:creationId xmlns:a16="http://schemas.microsoft.com/office/drawing/2014/main" id="{7F726B98-CE2D-3D06-F678-B581F5C67E22}"/>
              </a:ext>
            </a:extLst>
          </p:cNvPr>
          <p:cNvSpPr>
            <a:spLocks noGrp="1"/>
          </p:cNvSpPr>
          <p:nvPr>
            <p:ph type="body" idx="1"/>
          </p:nvPr>
        </p:nvSpPr>
        <p:spPr>
          <a:xfrm>
            <a:off x="1797666" y="2006102"/>
            <a:ext cx="8596668" cy="3880773"/>
          </a:xfrm>
        </p:spPr>
        <p:txBody>
          <a:bodyPr>
            <a:normAutofit/>
          </a:bodyPr>
          <a:lstStyle/>
          <a:p>
            <a:pPr marL="0" marR="0" lvl="0" indent="0" rtl="0">
              <a:buNone/>
            </a:pPr>
            <a:r>
              <a:rPr lang="it-IT" sz="2400" b="1" i="0" u="none" strike="noStrike" baseline="0" dirty="0">
                <a:latin typeface="+mj-lt"/>
              </a:rPr>
              <a:t>Una APP per smartphone basati su Android e </a:t>
            </a:r>
            <a:r>
              <a:rPr lang="it-IT" sz="2400" b="1" i="0" u="none" strike="noStrike" baseline="0" dirty="0" err="1">
                <a:latin typeface="+mj-lt"/>
              </a:rPr>
              <a:t>iOs</a:t>
            </a:r>
            <a:endParaRPr lang="it-IT" sz="2400" b="1" i="0" u="none" strike="noStrike" baseline="0" dirty="0">
              <a:latin typeface="+mj-lt"/>
            </a:endParaRPr>
          </a:p>
          <a:p>
            <a:pPr lvl="1"/>
            <a:r>
              <a:rPr lang="it-IT" sz="2000" b="0" i="0" u="none" strike="noStrike" baseline="0" dirty="0">
                <a:latin typeface="+mj-lt"/>
              </a:rPr>
              <a:t>Accesso alla fotocamera</a:t>
            </a:r>
          </a:p>
          <a:p>
            <a:pPr lvl="1"/>
            <a:r>
              <a:rPr lang="it-IT" sz="2000" b="0" i="0" u="none" strike="noStrike" baseline="0" dirty="0">
                <a:latin typeface="+mj-lt"/>
              </a:rPr>
              <a:t>Accesso alla posizione</a:t>
            </a:r>
          </a:p>
          <a:p>
            <a:pPr lvl="1"/>
            <a:r>
              <a:rPr lang="it-IT" sz="2000" b="0" i="0" u="none" strike="noStrike" baseline="0" dirty="0">
                <a:latin typeface="+mj-lt"/>
              </a:rPr>
              <a:t>Semplicità d’uso</a:t>
            </a:r>
          </a:p>
          <a:p>
            <a:pPr lvl="1"/>
            <a:r>
              <a:rPr lang="it-IT" sz="2000" dirty="0">
                <a:latin typeface="+mj-lt"/>
              </a:rPr>
              <a:t>Manutenzione </a:t>
            </a:r>
            <a:br>
              <a:rPr lang="it-IT" sz="2000" dirty="0">
                <a:latin typeface="+mj-lt"/>
              </a:rPr>
            </a:br>
            <a:r>
              <a:rPr lang="it-IT" sz="2000" dirty="0">
                <a:latin typeface="+mj-lt"/>
              </a:rPr>
              <a:t>remota</a:t>
            </a:r>
            <a:endParaRPr lang="it-IT" sz="2000" b="0" i="0" u="none" strike="noStrike" baseline="0" dirty="0">
              <a:latin typeface="+mj-lt"/>
            </a:endParaRPr>
          </a:p>
          <a:p>
            <a:pPr lvl="1"/>
            <a:endParaRPr lang="it-IT" sz="2000" b="0" i="0" u="none" strike="noStrike" baseline="0" dirty="0">
              <a:latin typeface="+mj-lt"/>
            </a:endParaRPr>
          </a:p>
        </p:txBody>
      </p:sp>
      <p:pic>
        <p:nvPicPr>
          <p:cNvPr id="4" name="Picture 3">
            <a:extLst>
              <a:ext uri="{FF2B5EF4-FFF2-40B4-BE49-F238E27FC236}">
                <a16:creationId xmlns:a16="http://schemas.microsoft.com/office/drawing/2014/main" id="{1C664F40-968C-CDB2-5D38-AC6E67A1A1FA}"/>
              </a:ext>
            </a:extLst>
          </p:cNvPr>
          <p:cNvPicPr>
            <a:picLocks noChangeAspect="1"/>
          </p:cNvPicPr>
          <p:nvPr/>
        </p:nvPicPr>
        <p:blipFill rotWithShape="1">
          <a:blip r:embed="rId2"/>
          <a:srcRect l="27520" t="26951" r="28792" b="7376"/>
          <a:stretch/>
        </p:blipFill>
        <p:spPr>
          <a:xfrm>
            <a:off x="4805016" y="3017241"/>
            <a:ext cx="1708143" cy="3138376"/>
          </a:xfrm>
          <a:prstGeom prst="rect">
            <a:avLst/>
          </a:prstGeom>
        </p:spPr>
      </p:pic>
      <p:pic>
        <p:nvPicPr>
          <p:cNvPr id="6" name="Picture 5">
            <a:extLst>
              <a:ext uri="{FF2B5EF4-FFF2-40B4-BE49-F238E27FC236}">
                <a16:creationId xmlns:a16="http://schemas.microsoft.com/office/drawing/2014/main" id="{69384900-BD1A-675C-4E18-18DE4B5C6A19}"/>
              </a:ext>
            </a:extLst>
          </p:cNvPr>
          <p:cNvPicPr>
            <a:picLocks noChangeAspect="1"/>
          </p:cNvPicPr>
          <p:nvPr/>
        </p:nvPicPr>
        <p:blipFill rotWithShape="1">
          <a:blip r:embed="rId3"/>
          <a:srcRect l="41216" t="28147" r="17176" b="5816"/>
          <a:stretch/>
        </p:blipFill>
        <p:spPr>
          <a:xfrm>
            <a:off x="8766603" y="3017241"/>
            <a:ext cx="1627731" cy="3157496"/>
          </a:xfrm>
          <a:prstGeom prst="rect">
            <a:avLst/>
          </a:prstGeom>
        </p:spPr>
      </p:pic>
      <p:pic>
        <p:nvPicPr>
          <p:cNvPr id="9" name="Picture 8">
            <a:extLst>
              <a:ext uri="{FF2B5EF4-FFF2-40B4-BE49-F238E27FC236}">
                <a16:creationId xmlns:a16="http://schemas.microsoft.com/office/drawing/2014/main" id="{6325624E-4ADC-2A91-0465-78A0D58A9A3E}"/>
              </a:ext>
            </a:extLst>
          </p:cNvPr>
          <p:cNvPicPr>
            <a:picLocks noChangeAspect="1"/>
          </p:cNvPicPr>
          <p:nvPr/>
        </p:nvPicPr>
        <p:blipFill rotWithShape="1">
          <a:blip r:embed="rId4"/>
          <a:srcRect l="30814" t="22837" r="22204" b="7092"/>
          <a:stretch/>
        </p:blipFill>
        <p:spPr>
          <a:xfrm>
            <a:off x="6779420" y="3018584"/>
            <a:ext cx="1720922" cy="3137033"/>
          </a:xfrm>
          <a:prstGeom prst="rect">
            <a:avLst/>
          </a:prstGeom>
        </p:spPr>
      </p:pic>
      <p:sp>
        <p:nvSpPr>
          <p:cNvPr id="10" name="Arrow: Right 9">
            <a:extLst>
              <a:ext uri="{FF2B5EF4-FFF2-40B4-BE49-F238E27FC236}">
                <a16:creationId xmlns:a16="http://schemas.microsoft.com/office/drawing/2014/main" id="{5957C422-EA76-9B47-F607-3D7DF40E2F95}"/>
              </a:ext>
            </a:extLst>
          </p:cNvPr>
          <p:cNvSpPr/>
          <p:nvPr/>
        </p:nvSpPr>
        <p:spPr>
          <a:xfrm>
            <a:off x="6247641" y="4370729"/>
            <a:ext cx="798042" cy="52529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11" name="Arrow: Right 10">
            <a:extLst>
              <a:ext uri="{FF2B5EF4-FFF2-40B4-BE49-F238E27FC236}">
                <a16:creationId xmlns:a16="http://schemas.microsoft.com/office/drawing/2014/main" id="{BE7EAF7F-C4F1-84AC-0A43-49125991B11F}"/>
              </a:ext>
            </a:extLst>
          </p:cNvPr>
          <p:cNvSpPr/>
          <p:nvPr/>
        </p:nvSpPr>
        <p:spPr>
          <a:xfrm>
            <a:off x="8234452" y="4370729"/>
            <a:ext cx="798042" cy="525294"/>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506649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536E-9058-4E21-CC5D-9295D905CA93}"/>
              </a:ext>
            </a:extLst>
          </p:cNvPr>
          <p:cNvSpPr>
            <a:spLocks noGrp="1"/>
          </p:cNvSpPr>
          <p:nvPr>
            <p:ph type="title"/>
          </p:nvPr>
        </p:nvSpPr>
        <p:spPr>
          <a:xfrm>
            <a:off x="1797666" y="145372"/>
            <a:ext cx="8596668" cy="2207171"/>
          </a:xfrm>
        </p:spPr>
        <p:txBody>
          <a:bodyPr anchor="ctr">
            <a:normAutofit/>
          </a:bodyPr>
          <a:lstStyle/>
          <a:p>
            <a:pPr algn="ctr"/>
            <a:r>
              <a:rPr lang="it-IT" sz="4800" dirty="0"/>
              <a:t>Esercitazione pratica</a:t>
            </a:r>
          </a:p>
        </p:txBody>
      </p:sp>
      <p:sp>
        <p:nvSpPr>
          <p:cNvPr id="3" name="Text Placeholder 2">
            <a:extLst>
              <a:ext uri="{FF2B5EF4-FFF2-40B4-BE49-F238E27FC236}">
                <a16:creationId xmlns:a16="http://schemas.microsoft.com/office/drawing/2014/main" id="{E27AC7DF-1DD1-D7DF-D245-E121A0287434}"/>
              </a:ext>
            </a:extLst>
          </p:cNvPr>
          <p:cNvSpPr>
            <a:spLocks noGrp="1"/>
          </p:cNvSpPr>
          <p:nvPr>
            <p:ph type="body" idx="1"/>
          </p:nvPr>
        </p:nvSpPr>
        <p:spPr>
          <a:xfrm>
            <a:off x="1797666" y="3241112"/>
            <a:ext cx="8596668" cy="1553445"/>
          </a:xfrm>
        </p:spPr>
        <p:txBody>
          <a:bodyPr>
            <a:normAutofit/>
          </a:bodyPr>
          <a:lstStyle/>
          <a:p>
            <a:pPr marL="0" indent="0" algn="ctr">
              <a:buNone/>
            </a:pPr>
            <a:r>
              <a:rPr lang="it-IT" sz="3200" dirty="0"/>
              <a:t>Telegram</a:t>
            </a:r>
          </a:p>
        </p:txBody>
      </p:sp>
    </p:spTree>
    <p:extLst>
      <p:ext uri="{BB962C8B-B14F-4D97-AF65-F5344CB8AC3E}">
        <p14:creationId xmlns:p14="http://schemas.microsoft.com/office/powerpoint/2010/main" val="240173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ED4D2-3FEC-CDEC-AA33-BC9D0E2C9454}"/>
              </a:ext>
            </a:extLst>
          </p:cNvPr>
          <p:cNvSpPr>
            <a:spLocks noGrp="1"/>
          </p:cNvSpPr>
          <p:nvPr>
            <p:ph type="title"/>
          </p:nvPr>
        </p:nvSpPr>
        <p:spPr/>
        <p:txBody>
          <a:bodyPr/>
          <a:lstStyle/>
          <a:p>
            <a:pPr marR="0" rtl="0"/>
            <a:r>
              <a:rPr lang="it-IT" b="1" i="0" u="none" strike="noStrike" baseline="0" dirty="0"/>
              <a:t>Introduzione</a:t>
            </a:r>
            <a:endParaRPr lang="it-IT" b="0" i="0" u="none" strike="noStrike" baseline="0" dirty="0"/>
          </a:p>
        </p:txBody>
      </p:sp>
      <p:sp>
        <p:nvSpPr>
          <p:cNvPr id="3" name="Text Placeholder 2">
            <a:extLst>
              <a:ext uri="{FF2B5EF4-FFF2-40B4-BE49-F238E27FC236}">
                <a16:creationId xmlns:a16="http://schemas.microsoft.com/office/drawing/2014/main" id="{75DB355B-5D9A-632F-0411-F03F88F7C81B}"/>
              </a:ext>
            </a:extLst>
          </p:cNvPr>
          <p:cNvSpPr>
            <a:spLocks noGrp="1"/>
          </p:cNvSpPr>
          <p:nvPr>
            <p:ph type="body" idx="1"/>
          </p:nvPr>
        </p:nvSpPr>
        <p:spPr>
          <a:xfrm>
            <a:off x="1797666" y="2008110"/>
            <a:ext cx="8596668" cy="4275624"/>
          </a:xfrm>
        </p:spPr>
        <p:txBody>
          <a:bodyPr>
            <a:normAutofit/>
          </a:bodyPr>
          <a:lstStyle/>
          <a:p>
            <a:pPr marR="0" lvl="0" rtl="0"/>
            <a:r>
              <a:rPr lang="it-IT" sz="2000" b="1" i="0" u="none" strike="noStrike" baseline="0" dirty="0">
                <a:latin typeface="+mj-lt"/>
              </a:rPr>
              <a:t>Definizione di processo​​</a:t>
            </a:r>
          </a:p>
          <a:p>
            <a:pPr lvl="1"/>
            <a:r>
              <a:rPr lang="it-IT" sz="1800" dirty="0">
                <a:effectLst/>
                <a:latin typeface="+mj-lt"/>
                <a:ea typeface="Calibri" panose="020F0502020204030204" pitchFamily="34" charset="0"/>
                <a:cs typeface="Times New Roman" panose="02020603050405020304" pitchFamily="18" charset="0"/>
              </a:rPr>
              <a:t>approccio strutturato e organizzato per affrontare e risolvere le sfide.</a:t>
            </a:r>
          </a:p>
          <a:p>
            <a:pPr lvl="1"/>
            <a:r>
              <a:rPr lang="it-IT" sz="1800" b="0" i="0" u="none" strike="noStrike" baseline="0" dirty="0">
                <a:latin typeface="+mj-lt"/>
              </a:rPr>
              <a:t>è un insieme di attività o passaggi ordinati, diretti alla risoluzione di un problema o al raggiungimento di un obiettivo specifico</a:t>
            </a:r>
          </a:p>
          <a:p>
            <a:pPr marR="0" lvl="0" rtl="0"/>
            <a:r>
              <a:rPr lang="it-IT" sz="2000" b="1" i="0" u="none" strike="noStrike" baseline="0" dirty="0">
                <a:latin typeface="+mj-lt"/>
              </a:rPr>
              <a:t>Approccio risolutivo efficiente ai problemi</a:t>
            </a:r>
          </a:p>
          <a:p>
            <a:pPr lvl="1"/>
            <a:r>
              <a:rPr lang="it-IT" dirty="0">
                <a:effectLst/>
                <a:ea typeface="Calibri" panose="020F0502020204030204" pitchFamily="34" charset="0"/>
                <a:cs typeface="Times New Roman" panose="02020603050405020304" pitchFamily="18" charset="0"/>
              </a:rPr>
              <a:t>il problema deve essere definito in modo chiaro e preciso per permettere una ricerca efficace di soluzioni potenziali</a:t>
            </a:r>
          </a:p>
          <a:p>
            <a:pPr marR="0" lvl="0" rtl="0"/>
            <a:r>
              <a:rPr lang="it-IT" sz="2000" b="1" i="0" u="none" strike="noStrike" baseline="0" dirty="0">
                <a:latin typeface="+mj-lt"/>
              </a:rPr>
              <a:t>Schematizzazione a blocchi</a:t>
            </a:r>
          </a:p>
          <a:p>
            <a:pPr lvl="1"/>
            <a:r>
              <a:rPr lang="it-IT" dirty="0">
                <a:effectLst/>
                <a:ea typeface="Calibri" panose="020F0502020204030204" pitchFamily="34" charset="0"/>
                <a:cs typeface="Times New Roman" panose="02020603050405020304" pitchFamily="18" charset="0"/>
              </a:rPr>
              <a:t>Prevede la rappresentazione grafica del problema e delle sue soluzioni attraverso una serie di passaggi sequenziali. Ha il vantaggio di essere immediatamente comprensibile, anche per chi non è direttamente coinvolto nel problema.</a:t>
            </a:r>
          </a:p>
          <a:p>
            <a:pPr lvl="1"/>
            <a:endParaRPr lang="it-IT" b="0" i="0" u="none" strike="noStrike" baseline="0" dirty="0"/>
          </a:p>
        </p:txBody>
      </p:sp>
    </p:spTree>
    <p:extLst>
      <p:ext uri="{BB962C8B-B14F-4D97-AF65-F5344CB8AC3E}">
        <p14:creationId xmlns:p14="http://schemas.microsoft.com/office/powerpoint/2010/main" val="36512182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A3AE69-30DC-37DF-414D-4E6462BADFF8}"/>
              </a:ext>
            </a:extLst>
          </p:cNvPr>
          <p:cNvPicPr>
            <a:picLocks noChangeAspect="1"/>
          </p:cNvPicPr>
          <p:nvPr/>
        </p:nvPicPr>
        <p:blipFill>
          <a:blip r:embed="rId2"/>
          <a:stretch>
            <a:fillRect/>
          </a:stretch>
        </p:blipFill>
        <p:spPr>
          <a:xfrm>
            <a:off x="8493373" y="450584"/>
            <a:ext cx="2248073" cy="1286776"/>
          </a:xfrm>
          <a:prstGeom prst="rect">
            <a:avLst/>
          </a:prstGeom>
        </p:spPr>
      </p:pic>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Esecuzione su </a:t>
            </a:r>
            <a:r>
              <a:rPr lang="it-IT" b="1" dirty="0" err="1"/>
              <a:t>telegram</a:t>
            </a:r>
            <a:endParaRPr lang="it-IT" b="1"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62699" y="2012261"/>
            <a:ext cx="9099932" cy="5321300"/>
          </a:xfrm>
        </p:spPr>
        <p:txBody>
          <a:bodyPr>
            <a:normAutofit/>
          </a:bodyPr>
          <a:lstStyle/>
          <a:p>
            <a:pPr marL="0" indent="0">
              <a:buNone/>
            </a:pPr>
            <a:r>
              <a:rPr lang="it-IT" sz="1900" b="1" dirty="0"/>
              <a:t>Come creare un BOT che può essere collegato a un processo di </a:t>
            </a:r>
            <a:r>
              <a:rPr lang="it-IT" sz="1900" b="1" dirty="0" err="1"/>
              <a:t>Flussu</a:t>
            </a:r>
            <a:r>
              <a:rPr lang="it-IT" sz="1900" b="1" dirty="0"/>
              <a:t>:</a:t>
            </a:r>
          </a:p>
          <a:p>
            <a:pPr marL="0" indent="0">
              <a:buNone/>
            </a:pPr>
            <a:r>
              <a:rPr lang="it-IT" sz="2200" dirty="0"/>
              <a:t>Passo 1: Avvia </a:t>
            </a:r>
            <a:r>
              <a:rPr lang="it-IT" sz="2200" dirty="0" err="1"/>
              <a:t>BotFather</a:t>
            </a:r>
            <a:endParaRPr lang="it-IT" sz="2200" dirty="0"/>
          </a:p>
          <a:p>
            <a:pPr marL="685800" lvl="1"/>
            <a:r>
              <a:rPr lang="it-IT" sz="1700" dirty="0"/>
              <a:t>Apri Telegram e cerca "</a:t>
            </a:r>
            <a:r>
              <a:rPr lang="it-IT" sz="1700" dirty="0" err="1"/>
              <a:t>BotFather</a:t>
            </a:r>
            <a:r>
              <a:rPr lang="it-IT" sz="1700" dirty="0"/>
              <a:t>", che è il bot ufficiale di Telegram per creare e gestire altri bot.</a:t>
            </a:r>
          </a:p>
          <a:p>
            <a:pPr marL="685800" lvl="1"/>
            <a:r>
              <a:rPr lang="it-IT" sz="1700" dirty="0"/>
              <a:t>Avvia una chat con </a:t>
            </a:r>
            <a:r>
              <a:rPr lang="it-IT" sz="1700" dirty="0" err="1"/>
              <a:t>BotFather</a:t>
            </a:r>
            <a:r>
              <a:rPr lang="it-IT" sz="1700" dirty="0"/>
              <a:t> cliccando su "Start".</a:t>
            </a:r>
          </a:p>
          <a:p>
            <a:pPr marL="0" indent="0">
              <a:buNone/>
            </a:pPr>
            <a:r>
              <a:rPr lang="it-IT" sz="2200" dirty="0"/>
              <a:t>Passo 2: Crea un Nuovo Bot</a:t>
            </a:r>
          </a:p>
          <a:p>
            <a:pPr marL="685800" lvl="1"/>
            <a:r>
              <a:rPr lang="it-IT" sz="1700" dirty="0"/>
              <a:t>Digita il comando /</a:t>
            </a:r>
            <a:r>
              <a:rPr lang="it-IT" sz="1700" dirty="0" err="1"/>
              <a:t>newbot</a:t>
            </a:r>
            <a:r>
              <a:rPr lang="it-IT" sz="1700" dirty="0"/>
              <a:t>.</a:t>
            </a:r>
          </a:p>
          <a:p>
            <a:pPr marL="685800" lvl="1"/>
            <a:r>
              <a:rPr lang="it-IT" sz="1700" dirty="0" err="1"/>
              <a:t>BotFather</a:t>
            </a:r>
            <a:r>
              <a:rPr lang="it-IT" sz="1700" dirty="0"/>
              <a:t> ti chiederà di inserire un nome per il tuo bot: questo è il nome che verrà visualizzato agli utenti.</a:t>
            </a:r>
          </a:p>
          <a:p>
            <a:pPr marL="685800" lvl="1"/>
            <a:r>
              <a:rPr lang="it-IT" sz="1700" dirty="0"/>
              <a:t>Successivamente, ti verrà chiesto di inserire un username per il bot, che deve terminare in "bot" (ad esempio, "</a:t>
            </a:r>
            <a:r>
              <a:rPr lang="it-IT" sz="1700" dirty="0" err="1"/>
              <a:t>mioesempio_bot</a:t>
            </a:r>
            <a:r>
              <a:rPr lang="it-IT" sz="1700" dirty="0"/>
              <a:t>").</a:t>
            </a:r>
          </a:p>
          <a:p>
            <a:pPr marL="0" indent="0">
              <a:buNone/>
            </a:pPr>
            <a:r>
              <a:rPr lang="it-IT" sz="2200" dirty="0"/>
              <a:t>Passo 3: Ricevi il Token API</a:t>
            </a:r>
          </a:p>
          <a:p>
            <a:pPr marL="685800" lvl="1"/>
            <a:r>
              <a:rPr lang="it-IT" sz="1700" dirty="0"/>
              <a:t>Dopo aver configurato nome e username, </a:t>
            </a:r>
            <a:r>
              <a:rPr lang="it-IT" sz="1700" dirty="0" err="1"/>
              <a:t>BotFather</a:t>
            </a:r>
            <a:r>
              <a:rPr lang="it-IT" sz="1700" dirty="0"/>
              <a:t> genererà un token API unico per il tuo bot. </a:t>
            </a:r>
          </a:p>
          <a:p>
            <a:pPr marL="0" indent="0">
              <a:buNone/>
            </a:pPr>
            <a:endParaRPr lang="it-IT" dirty="0"/>
          </a:p>
        </p:txBody>
      </p:sp>
    </p:spTree>
    <p:extLst>
      <p:ext uri="{BB962C8B-B14F-4D97-AF65-F5344CB8AC3E}">
        <p14:creationId xmlns:p14="http://schemas.microsoft.com/office/powerpoint/2010/main" val="20311602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Esecuzione su </a:t>
            </a:r>
            <a:r>
              <a:rPr lang="it-IT" b="1" dirty="0" err="1"/>
              <a:t>telegram</a:t>
            </a:r>
            <a:endParaRPr lang="it-IT" b="1"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2023278"/>
            <a:ext cx="8596668" cy="5321300"/>
          </a:xfrm>
        </p:spPr>
        <p:txBody>
          <a:bodyPr>
            <a:normAutofit/>
          </a:bodyPr>
          <a:lstStyle/>
          <a:p>
            <a:pPr marL="0" indent="0">
              <a:buNone/>
            </a:pPr>
            <a:r>
              <a:rPr lang="it-IT" b="1" dirty="0"/>
              <a:t>Come creare un BOT che può essere collegato a un processo di </a:t>
            </a:r>
            <a:r>
              <a:rPr lang="it-IT" b="1" dirty="0" err="1"/>
              <a:t>Flussu</a:t>
            </a:r>
            <a:r>
              <a:rPr lang="it-IT" b="1" dirty="0"/>
              <a:t> (</a:t>
            </a:r>
            <a:r>
              <a:rPr lang="it-IT" b="1" dirty="0" err="1"/>
              <a:t>cont</a:t>
            </a:r>
            <a:r>
              <a:rPr lang="it-IT" b="1" dirty="0"/>
              <a:t>)</a:t>
            </a:r>
          </a:p>
          <a:p>
            <a:pPr marL="0" indent="0">
              <a:buNone/>
            </a:pPr>
            <a:r>
              <a:rPr lang="it-IT" sz="2000" dirty="0"/>
              <a:t>Passo 4: Configura il Bot</a:t>
            </a:r>
          </a:p>
          <a:p>
            <a:pPr marL="685800" lvl="1"/>
            <a:r>
              <a:rPr lang="it-IT" dirty="0"/>
              <a:t>Ora che hai il token, puoi configurare il tuo bot secondo le tue necessità. </a:t>
            </a:r>
            <a:r>
              <a:rPr lang="it-IT" dirty="0" err="1"/>
              <a:t>BotFather</a:t>
            </a:r>
            <a:r>
              <a:rPr lang="it-IT" dirty="0"/>
              <a:t> offre opzioni per impostare descrizioni personalizzate, comandi e altro.</a:t>
            </a:r>
          </a:p>
          <a:p>
            <a:pPr marL="685800" lvl="1"/>
            <a:r>
              <a:rPr lang="it-IT" dirty="0"/>
              <a:t>Per accedere alle opzioni di configurazione, utilizza in </a:t>
            </a:r>
            <a:r>
              <a:rPr lang="it-IT" dirty="0" err="1"/>
              <a:t>Both</a:t>
            </a:r>
            <a:r>
              <a:rPr lang="it-IT" dirty="0"/>
              <a:t> </a:t>
            </a:r>
            <a:r>
              <a:rPr lang="it-IT" dirty="0" err="1"/>
              <a:t>Father</a:t>
            </a:r>
            <a:r>
              <a:rPr lang="it-IT" dirty="0"/>
              <a:t> il comando /</a:t>
            </a:r>
            <a:r>
              <a:rPr lang="it-IT" dirty="0" err="1"/>
              <a:t>mybots</a:t>
            </a:r>
            <a:r>
              <a:rPr lang="it-IT" dirty="0"/>
              <a:t> e seleziona il tuo bot dall'elenco</a:t>
            </a:r>
            <a:r>
              <a:rPr lang="it-IT" sz="1700" dirty="0"/>
              <a:t>.</a:t>
            </a:r>
          </a:p>
          <a:p>
            <a:pPr marL="0" indent="0">
              <a:buNone/>
            </a:pPr>
            <a:r>
              <a:rPr lang="it-IT" sz="2000" dirty="0"/>
              <a:t>Passo 5: Implementa il Bot nel Tuo Sistema</a:t>
            </a:r>
          </a:p>
          <a:p>
            <a:pPr marL="685800" lvl="1"/>
            <a:r>
              <a:rPr lang="it-IT" dirty="0"/>
              <a:t>Con il token API in mano, puoi ora implementare il tuo bot in </a:t>
            </a:r>
            <a:r>
              <a:rPr lang="it-IT" dirty="0" err="1"/>
              <a:t>Flussu</a:t>
            </a:r>
            <a:r>
              <a:rPr lang="it-IT" dirty="0"/>
              <a:t> o in qualsiasi altra piattaforma che desideri integrare.</a:t>
            </a:r>
          </a:p>
          <a:p>
            <a:pPr marL="685800" lvl="1"/>
            <a:r>
              <a:rPr lang="it-IT" dirty="0"/>
              <a:t>Utilizza il token API per collegare il bot alle funzionalità di </a:t>
            </a:r>
            <a:r>
              <a:rPr lang="it-IT" dirty="0" err="1"/>
              <a:t>Flussu</a:t>
            </a:r>
            <a:r>
              <a:rPr lang="it-IT" dirty="0"/>
              <a:t>, permettendo così al bot di gestire processi, inviare notifiche o rispondere a comandi tramite Telegram.</a:t>
            </a:r>
          </a:p>
          <a:p>
            <a:pPr marL="685800" lvl="1"/>
            <a:r>
              <a:rPr lang="it-IT" dirty="0"/>
              <a:t>Puoi sempre tornare a </a:t>
            </a:r>
            <a:r>
              <a:rPr lang="it-IT" dirty="0" err="1"/>
              <a:t>BotFather</a:t>
            </a:r>
            <a:r>
              <a:rPr lang="it-IT" dirty="0"/>
              <a:t> per modificare le impostazioni del tuo bot in futuro.</a:t>
            </a:r>
          </a:p>
          <a:p>
            <a:pPr marL="0" indent="0">
              <a:buNone/>
            </a:pPr>
            <a:endParaRPr lang="it-IT" dirty="0"/>
          </a:p>
        </p:txBody>
      </p:sp>
    </p:spTree>
    <p:extLst>
      <p:ext uri="{BB962C8B-B14F-4D97-AF65-F5344CB8AC3E}">
        <p14:creationId xmlns:p14="http://schemas.microsoft.com/office/powerpoint/2010/main" val="19486743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9374-E416-100C-9C25-60E5EA287C52}"/>
              </a:ext>
            </a:extLst>
          </p:cNvPr>
          <p:cNvSpPr>
            <a:spLocks noGrp="1"/>
          </p:cNvSpPr>
          <p:nvPr>
            <p:ph type="title"/>
          </p:nvPr>
        </p:nvSpPr>
        <p:spPr/>
        <p:txBody>
          <a:bodyPr/>
          <a:lstStyle/>
          <a:p>
            <a:r>
              <a:rPr lang="it-IT" b="1" dirty="0"/>
              <a:t>Esecuzione su </a:t>
            </a:r>
            <a:r>
              <a:rPr lang="it-IT" b="1" dirty="0" err="1"/>
              <a:t>telegram</a:t>
            </a:r>
            <a:endParaRPr lang="it-IT" b="1" dirty="0"/>
          </a:p>
        </p:txBody>
      </p:sp>
      <p:sp>
        <p:nvSpPr>
          <p:cNvPr id="3" name="Text Placeholder 2">
            <a:extLst>
              <a:ext uri="{FF2B5EF4-FFF2-40B4-BE49-F238E27FC236}">
                <a16:creationId xmlns:a16="http://schemas.microsoft.com/office/drawing/2014/main" id="{BAE1C6D7-5E98-FE9E-9738-21DBD61B2543}"/>
              </a:ext>
            </a:extLst>
          </p:cNvPr>
          <p:cNvSpPr>
            <a:spLocks noGrp="1"/>
          </p:cNvSpPr>
          <p:nvPr>
            <p:ph type="body" idx="1"/>
          </p:nvPr>
        </p:nvSpPr>
        <p:spPr>
          <a:xfrm>
            <a:off x="1797666" y="1968194"/>
            <a:ext cx="8596668" cy="5321300"/>
          </a:xfrm>
        </p:spPr>
        <p:txBody>
          <a:bodyPr>
            <a:normAutofit/>
          </a:bodyPr>
          <a:lstStyle/>
          <a:p>
            <a:pPr marL="0" indent="0">
              <a:buNone/>
            </a:pPr>
            <a:r>
              <a:rPr lang="it-IT" b="1" dirty="0"/>
              <a:t>Collegamento del BOT di Telegram al processo di </a:t>
            </a:r>
            <a:r>
              <a:rPr lang="it-IT" b="1" dirty="0" err="1"/>
              <a:t>Flussu</a:t>
            </a:r>
            <a:r>
              <a:rPr lang="it-IT" b="1" dirty="0"/>
              <a:t>:</a:t>
            </a:r>
          </a:p>
          <a:p>
            <a:pPr marL="0" indent="0">
              <a:buNone/>
            </a:pPr>
            <a:r>
              <a:rPr lang="it-IT" sz="2000" dirty="0"/>
              <a:t>Passo 6: Inserisci i dati del Bot nel tuo processo</a:t>
            </a:r>
          </a:p>
          <a:p>
            <a:pPr marL="685800" lvl="1"/>
            <a:r>
              <a:rPr lang="it-IT" dirty="0"/>
              <a:t>Una volta inseriti i dati del bot di Telegram nel tuo processo, potrai andare su Telegram e usare direttamente il tuo bot da Telegram!</a:t>
            </a:r>
          </a:p>
          <a:p>
            <a:pPr marL="0" indent="0">
              <a:buNone/>
            </a:pPr>
            <a:endParaRPr lang="it-IT" b="1" dirty="0"/>
          </a:p>
          <a:p>
            <a:pPr marL="0" indent="0">
              <a:buNone/>
            </a:pPr>
            <a:endParaRPr lang="it-IT" dirty="0"/>
          </a:p>
        </p:txBody>
      </p:sp>
      <p:pic>
        <p:nvPicPr>
          <p:cNvPr id="4" name="Picture 1">
            <a:extLst>
              <a:ext uri="{FF2B5EF4-FFF2-40B4-BE49-F238E27FC236}">
                <a16:creationId xmlns:a16="http://schemas.microsoft.com/office/drawing/2014/main" id="{C2EB4DAA-FD64-832E-6EC4-96D5411385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3850" y="3344484"/>
            <a:ext cx="4321825" cy="28697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331B16B-4774-E0A5-B9E2-C09E04DDB83C}"/>
              </a:ext>
            </a:extLst>
          </p:cNvPr>
          <p:cNvSpPr/>
          <p:nvPr/>
        </p:nvSpPr>
        <p:spPr>
          <a:xfrm>
            <a:off x="5008849" y="5680879"/>
            <a:ext cx="2505248" cy="5334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327469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Architettura SOA</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3234749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pPr marR="0" rtl="0"/>
            <a:r>
              <a:rPr lang="it-IT" b="1" i="0" u="none" strike="noStrike" baseline="0" dirty="0"/>
              <a:t>Architettura SOA: modernità e agilità</a:t>
            </a:r>
            <a:endParaRPr lang="it-IT" b="0" i="0" u="none" strike="noStrike" baseline="0"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97666" y="1970528"/>
            <a:ext cx="8596668" cy="4600869"/>
          </a:xfrm>
        </p:spPr>
        <p:txBody>
          <a:bodyPr>
            <a:normAutofit fontScale="85000" lnSpcReduction="20000"/>
          </a:bodyPr>
          <a:lstStyle/>
          <a:p>
            <a:pPr marL="0" marR="0" lvl="0" indent="0" rtl="0">
              <a:buNone/>
            </a:pPr>
            <a:r>
              <a:rPr lang="it-IT" sz="1900" b="1" i="0" u="none" strike="noStrike" baseline="0" dirty="0">
                <a:latin typeface="+mj-lt"/>
              </a:rPr>
              <a:t>E’ la scelta strategica delle organizzazioni che mirano a un'infrastruttura IT agile, capace di adattarsi rapidamente alle esigenze di business in continua evoluzione.</a:t>
            </a:r>
          </a:p>
          <a:p>
            <a:pPr marR="0" lvl="0" rtl="0"/>
            <a:r>
              <a:rPr lang="it-IT" b="0" i="0" u="none" strike="noStrike" baseline="0" dirty="0">
                <a:latin typeface="+mj-lt"/>
              </a:rPr>
              <a:t>L'architettura orientata ai servizi è un modello di progettazione software che consente alle applicazioni di trasformarsi in servizi interconnessi tramite una rete. Si basa sul principio di separare le funzioni in unità distinte che possono essere distribuiti su una rete e riusati da diverse applicazioni attraverso chiamate «API»</a:t>
            </a:r>
          </a:p>
          <a:p>
            <a:pPr marL="0" marR="0" lvl="0" indent="0" rtl="0">
              <a:buNone/>
            </a:pPr>
            <a:r>
              <a:rPr lang="it-IT" b="1" i="0" u="none" strike="noStrike" baseline="0" dirty="0">
                <a:latin typeface="+mj-lt"/>
              </a:rPr>
              <a:t>Modernità di SOA</a:t>
            </a:r>
          </a:p>
          <a:p>
            <a:pPr marR="0" lvl="0" rtl="0"/>
            <a:r>
              <a:rPr lang="it-IT" b="0" i="0" u="none" strike="noStrike" baseline="0" dirty="0">
                <a:latin typeface="+mj-lt"/>
              </a:rPr>
              <a:t>SOA permette di aggiungere, rimuovere o modificare servizi senza interrompere l'intero sistema, rendendolo ideale per aziende in crescita e ambienti in rapida evoluzione.</a:t>
            </a:r>
          </a:p>
          <a:p>
            <a:pPr marR="0" lvl="0" rtl="0"/>
            <a:r>
              <a:rPr lang="it-IT" b="0" i="0" u="none" strike="noStrike" baseline="0" dirty="0">
                <a:latin typeface="+mj-lt"/>
              </a:rPr>
              <a:t>La riutilizzabilità dei servizi riduce i tempi e i costi di sviluppo, massimizzando il ROI (Return on Investment) sul software esistente.</a:t>
            </a:r>
          </a:p>
          <a:p>
            <a:pPr marL="0" marR="0" lvl="0" indent="0" rtl="0">
              <a:buNone/>
            </a:pPr>
            <a:r>
              <a:rPr lang="it-IT" b="1" i="0" u="none" strike="noStrike" baseline="0" dirty="0">
                <a:latin typeface="+mj-lt"/>
              </a:rPr>
              <a:t>Agilità di SOA</a:t>
            </a:r>
          </a:p>
          <a:p>
            <a:r>
              <a:rPr lang="it-IT" b="0" i="0" u="none" strike="noStrike" baseline="0" dirty="0">
                <a:latin typeface="+mj-lt"/>
              </a:rPr>
              <a:t>La modularità di SOA facilita l'adattamento rapido a nuove esigenze di mercato o cambiamenti normativi.</a:t>
            </a:r>
          </a:p>
          <a:p>
            <a:pPr marR="0" lvl="0" rtl="0"/>
            <a:r>
              <a:rPr lang="it-IT" b="0" i="0" u="none" strike="noStrike" baseline="0" dirty="0">
                <a:latin typeface="+mj-lt"/>
              </a:rPr>
              <a:t>Facilita l'integrazione tra diverse applicazioni e piattaforme, consentendo una più facile collaborazione e condivisione dei dati.</a:t>
            </a:r>
          </a:p>
        </p:txBody>
      </p:sp>
    </p:spTree>
    <p:extLst>
      <p:ext uri="{BB962C8B-B14F-4D97-AF65-F5344CB8AC3E}">
        <p14:creationId xmlns:p14="http://schemas.microsoft.com/office/powerpoint/2010/main" val="39745957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pPr marR="0" rtl="0"/>
            <a:r>
              <a:rPr lang="it-IT" b="1" i="0" u="none" strike="noStrike" baseline="0" dirty="0"/>
              <a:t>Automazione - </a:t>
            </a:r>
            <a:r>
              <a:rPr lang="it-IT" b="1" i="0" u="none" strike="noStrike" baseline="0" dirty="0" err="1"/>
              <a:t>Zapier</a:t>
            </a:r>
            <a:endParaRPr lang="it-IT" b="0" i="0" u="none" strike="noStrike" baseline="0"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00175" y="1949634"/>
            <a:ext cx="8596668" cy="4419952"/>
          </a:xfrm>
        </p:spPr>
        <p:txBody>
          <a:bodyPr/>
          <a:lstStyle/>
          <a:p>
            <a:pPr marL="0" marR="0" lvl="0" indent="0" rtl="0">
              <a:buNone/>
            </a:pPr>
            <a:r>
              <a:rPr lang="it-IT" sz="2000" b="0" i="0" u="none" strike="noStrike" baseline="0" dirty="0" err="1">
                <a:latin typeface="+mj-lt"/>
              </a:rPr>
              <a:t>Zapier</a:t>
            </a:r>
            <a:r>
              <a:rPr lang="it-IT" sz="2000" b="0" i="0" u="none" strike="noStrike" baseline="0" dirty="0">
                <a:latin typeface="+mj-lt"/>
              </a:rPr>
              <a:t> è una piattaforma SOA che permette di automatizzare il flusso di lavoro tra più di </a:t>
            </a:r>
            <a:r>
              <a:rPr lang="it-IT" sz="2800" b="1" i="1" u="sng" strike="noStrike" baseline="0" dirty="0">
                <a:latin typeface="+mj-lt"/>
              </a:rPr>
              <a:t>6000</a:t>
            </a:r>
            <a:r>
              <a:rPr lang="it-IT" sz="2000" b="0" i="0" u="none" strike="noStrike" baseline="0" dirty="0">
                <a:latin typeface="+mj-lt"/>
              </a:rPr>
              <a:t> diverse applicazioni web.</a:t>
            </a:r>
          </a:p>
          <a:p>
            <a:pPr marR="0" lvl="0" rtl="0"/>
            <a:r>
              <a:rPr lang="it-IT" b="0" i="0" u="none" strike="noStrike" baseline="0" dirty="0">
                <a:latin typeface="+mj-lt"/>
              </a:rPr>
              <a:t>Agisce come un ponte, collegando oltre </a:t>
            </a:r>
            <a:r>
              <a:rPr lang="it-IT" b="1" i="0" u="none" strike="noStrike" baseline="0" dirty="0">
                <a:latin typeface="+mj-lt"/>
              </a:rPr>
              <a:t>6.000 app e servizi</a:t>
            </a:r>
            <a:r>
              <a:rPr lang="it-IT" b="0" i="0" u="none" strike="noStrike" baseline="0" dirty="0">
                <a:latin typeface="+mj-lt"/>
              </a:rPr>
              <a:t>, tra cui email, software CRM, sistemi di gestione dei contenuti, e molto altro.</a:t>
            </a:r>
          </a:p>
          <a:p>
            <a:pPr lvl="1"/>
            <a:r>
              <a:rPr lang="it-IT" b="0" i="0" u="none" strike="noStrike" baseline="0" dirty="0">
                <a:latin typeface="+mj-lt"/>
              </a:rPr>
              <a:t>Utilizza i "</a:t>
            </a:r>
            <a:r>
              <a:rPr lang="it-IT" b="0" i="0" u="none" strike="noStrike" baseline="0" dirty="0" err="1">
                <a:latin typeface="+mj-lt"/>
              </a:rPr>
              <a:t>Zap</a:t>
            </a:r>
            <a:r>
              <a:rPr lang="it-IT" b="0" i="0" u="none" strike="noStrike" baseline="0" dirty="0">
                <a:latin typeface="+mj-lt"/>
              </a:rPr>
              <a:t>", che sono flussi di lavoro automatizzati che connettono le app e i servizi.</a:t>
            </a:r>
          </a:p>
          <a:p>
            <a:pPr lvl="1"/>
            <a:r>
              <a:rPr lang="it-IT" b="0" i="0" u="none" strike="noStrike" baseline="0" dirty="0">
                <a:latin typeface="+mj-lt"/>
              </a:rPr>
              <a:t>Gli utenti possono creare </a:t>
            </a:r>
            <a:r>
              <a:rPr lang="it-IT" b="0" i="0" u="none" strike="noStrike" baseline="0" dirty="0" err="1">
                <a:latin typeface="+mj-lt"/>
              </a:rPr>
              <a:t>Zap</a:t>
            </a:r>
            <a:r>
              <a:rPr lang="it-IT" b="0" i="0" u="none" strike="noStrike" baseline="0" dirty="0">
                <a:latin typeface="+mj-lt"/>
              </a:rPr>
              <a:t> </a:t>
            </a:r>
            <a:br>
              <a:rPr lang="it-IT" b="0" i="0" u="none" strike="noStrike" baseline="0" dirty="0">
                <a:latin typeface="+mj-lt"/>
              </a:rPr>
            </a:br>
            <a:r>
              <a:rPr lang="it-IT" b="0" i="0" u="none" strike="noStrike" baseline="0" dirty="0">
                <a:latin typeface="+mj-lt"/>
              </a:rPr>
              <a:t>personalizzati per automatizzare </a:t>
            </a:r>
            <a:br>
              <a:rPr lang="it-IT" b="0" i="0" u="none" strike="noStrike" baseline="0" dirty="0">
                <a:latin typeface="+mj-lt"/>
              </a:rPr>
            </a:br>
            <a:r>
              <a:rPr lang="it-IT" b="0" i="0" u="none" strike="noStrike" baseline="0" dirty="0">
                <a:latin typeface="+mj-lt"/>
              </a:rPr>
              <a:t>compiti ripetitivi </a:t>
            </a:r>
            <a:r>
              <a:rPr lang="it-IT" b="1" i="0" u="none" strike="noStrike" baseline="0" dirty="0">
                <a:latin typeface="+mj-lt"/>
              </a:rPr>
              <a:t>senza bisogno </a:t>
            </a:r>
            <a:br>
              <a:rPr lang="it-IT" b="1" i="0" u="none" strike="noStrike" baseline="0" dirty="0">
                <a:latin typeface="+mj-lt"/>
              </a:rPr>
            </a:br>
            <a:r>
              <a:rPr lang="it-IT" b="1" i="0" u="none" strike="noStrike" baseline="0" dirty="0">
                <a:latin typeface="+mj-lt"/>
              </a:rPr>
              <a:t>di codice</a:t>
            </a:r>
            <a:r>
              <a:rPr lang="it-IT" b="0" i="0" u="none" strike="noStrike" baseline="0" dirty="0">
                <a:latin typeface="+mj-lt"/>
              </a:rPr>
              <a:t> o di intervento manuale.</a:t>
            </a:r>
          </a:p>
        </p:txBody>
      </p:sp>
      <p:pic>
        <p:nvPicPr>
          <p:cNvPr id="5" name="Picture 4">
            <a:extLst>
              <a:ext uri="{FF2B5EF4-FFF2-40B4-BE49-F238E27FC236}">
                <a16:creationId xmlns:a16="http://schemas.microsoft.com/office/drawing/2014/main" id="{86216E61-6638-7B6B-43E7-54F6F41DF23A}"/>
              </a:ext>
            </a:extLst>
          </p:cNvPr>
          <p:cNvPicPr>
            <a:picLocks noChangeAspect="1"/>
          </p:cNvPicPr>
          <p:nvPr/>
        </p:nvPicPr>
        <p:blipFill rotWithShape="1">
          <a:blip r:embed="rId2"/>
          <a:srcRect l="6326" t="13883" r="42931" b="46391"/>
          <a:stretch/>
        </p:blipFill>
        <p:spPr>
          <a:xfrm>
            <a:off x="5584440" y="3758467"/>
            <a:ext cx="5068872" cy="24786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69861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r>
              <a:rPr lang="it-IT" b="1" dirty="0" err="1"/>
              <a:t>Flussu</a:t>
            </a:r>
            <a:r>
              <a:rPr lang="it-IT" b="1" dirty="0"/>
              <a:t> e </a:t>
            </a:r>
            <a:r>
              <a:rPr lang="it-IT" b="1" dirty="0" err="1"/>
              <a:t>Zapier</a:t>
            </a:r>
            <a:r>
              <a:rPr lang="it-IT" b="1" dirty="0"/>
              <a:t>: Integrazione</a:t>
            </a:r>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68004" y="2003697"/>
            <a:ext cx="9116661" cy="2211680"/>
          </a:xfrm>
        </p:spPr>
        <p:txBody>
          <a:bodyPr>
            <a:normAutofit/>
          </a:bodyPr>
          <a:lstStyle/>
          <a:p>
            <a:pPr marL="0" marR="0" lvl="0" indent="0" rtl="0">
              <a:buNone/>
            </a:pPr>
            <a:r>
              <a:rPr lang="it-IT" sz="1600" b="1" i="0" u="none" strike="noStrike" baseline="0" dirty="0">
                <a:latin typeface="Malgun Gothic" panose="020B0503020000020004" pitchFamily="34" charset="-127"/>
                <a:ea typeface="Malgun Gothic" panose="020B0503020000020004" pitchFamily="34" charset="-127"/>
              </a:rPr>
              <a:t>Integrazione di due server SOA: </a:t>
            </a:r>
            <a:r>
              <a:rPr lang="it-IT" sz="1600" b="1" i="0" u="none" strike="noStrike" baseline="0" dirty="0" err="1">
                <a:latin typeface="Malgun Gothic" panose="020B0503020000020004" pitchFamily="34" charset="-127"/>
                <a:ea typeface="Malgun Gothic" panose="020B0503020000020004" pitchFamily="34" charset="-127"/>
              </a:rPr>
              <a:t>Flussu</a:t>
            </a:r>
            <a:r>
              <a:rPr lang="it-IT" sz="1600" b="1" i="0" u="none" strike="noStrike" baseline="0" dirty="0">
                <a:latin typeface="Malgun Gothic" panose="020B0503020000020004" pitchFamily="34" charset="-127"/>
                <a:ea typeface="Malgun Gothic" panose="020B0503020000020004" pitchFamily="34" charset="-127"/>
              </a:rPr>
              <a:t> e </a:t>
            </a:r>
            <a:r>
              <a:rPr lang="it-IT" sz="1600" b="1" i="0" u="none" strike="noStrike" baseline="0" dirty="0" err="1">
                <a:latin typeface="Malgun Gothic" panose="020B0503020000020004" pitchFamily="34" charset="-127"/>
                <a:ea typeface="Malgun Gothic" panose="020B0503020000020004" pitchFamily="34" charset="-127"/>
              </a:rPr>
              <a:t>Zapier</a:t>
            </a:r>
            <a:endParaRPr lang="it-IT" sz="1600" b="1" dirty="0">
              <a:latin typeface="Malgun Gothic" panose="020B0503020000020004" pitchFamily="34" charset="-127"/>
              <a:ea typeface="Malgun Gothic" panose="020B0503020000020004" pitchFamily="34" charset="-127"/>
            </a:endParaRPr>
          </a:p>
          <a:p>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e </a:t>
            </a:r>
            <a:r>
              <a:rPr lang="it-IT" sz="1600" b="0" i="0" u="none" strike="noStrike" baseline="0" dirty="0" err="1">
                <a:latin typeface="Malgun Gothic" panose="020B0503020000020004" pitchFamily="34" charset="-127"/>
                <a:ea typeface="Malgun Gothic" panose="020B0503020000020004" pitchFamily="34" charset="-127"/>
              </a:rPr>
              <a:t>Zapier</a:t>
            </a:r>
            <a:r>
              <a:rPr lang="it-IT" sz="1600" b="0" i="0" u="none" strike="noStrike" baseline="0" dirty="0">
                <a:latin typeface="Malgun Gothic" panose="020B0503020000020004" pitchFamily="34" charset="-127"/>
                <a:ea typeface="Malgun Gothic" panose="020B0503020000020004" pitchFamily="34" charset="-127"/>
              </a:rPr>
              <a:t> sono due server SOA e ovviamente possono interoperare.</a:t>
            </a:r>
          </a:p>
          <a:p>
            <a:pPr marL="0" marR="0" lvl="0" indent="0" rtl="0">
              <a:buNone/>
            </a:pPr>
            <a:r>
              <a:rPr lang="it-IT" sz="1600" b="1" i="0" u="none" strike="noStrike" baseline="0" dirty="0">
                <a:latin typeface="Malgun Gothic" panose="020B0503020000020004" pitchFamily="34" charset="-127"/>
                <a:ea typeface="Malgun Gothic" panose="020B0503020000020004" pitchFamily="34" charset="-127"/>
              </a:rPr>
              <a:t>Come Funziona</a:t>
            </a:r>
          </a:p>
          <a:p>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richiama </a:t>
            </a:r>
            <a:r>
              <a:rPr lang="it-IT" sz="1600" b="0" i="0" u="none" strike="noStrike" baseline="0" dirty="0" err="1">
                <a:latin typeface="Malgun Gothic" panose="020B0503020000020004" pitchFamily="34" charset="-127"/>
                <a:ea typeface="Malgun Gothic" panose="020B0503020000020004" pitchFamily="34" charset="-127"/>
              </a:rPr>
              <a:t>Zapier</a:t>
            </a:r>
            <a:r>
              <a:rPr lang="it-IT" sz="1600" b="0" i="0" u="none" strike="noStrike" baseline="0" dirty="0">
                <a:latin typeface="Malgun Gothic" panose="020B0503020000020004" pitchFamily="34" charset="-127"/>
                <a:ea typeface="Malgun Gothic" panose="020B0503020000020004" pitchFamily="34" charset="-127"/>
              </a:rPr>
              <a:t> trasmettendo le info necessarie ad eseguire uno ZAP</a:t>
            </a:r>
          </a:p>
          <a:p>
            <a:r>
              <a:rPr lang="it-IT" sz="1600" dirty="0" err="1">
                <a:latin typeface="Malgun Gothic" panose="020B0503020000020004" pitchFamily="34" charset="-127"/>
                <a:ea typeface="Malgun Gothic" panose="020B0503020000020004" pitchFamily="34" charset="-127"/>
              </a:rPr>
              <a:t>Zapier</a:t>
            </a:r>
            <a:r>
              <a:rPr lang="it-IT" sz="1600" dirty="0">
                <a:latin typeface="Malgun Gothic" panose="020B0503020000020004" pitchFamily="34" charset="-127"/>
                <a:ea typeface="Malgun Gothic" panose="020B0503020000020004" pitchFamily="34" charset="-127"/>
              </a:rPr>
              <a:t> usa i suoi connettori per eseguire operazioni sulle (+6000) applicazioni connesse </a:t>
            </a:r>
            <a:r>
              <a:rPr lang="it-IT" sz="1600" dirty="0" err="1">
                <a:latin typeface="Malgun Gothic" panose="020B0503020000020004" pitchFamily="34" charset="-127"/>
                <a:ea typeface="Malgun Gothic" panose="020B0503020000020004" pitchFamily="34" charset="-127"/>
              </a:rPr>
              <a:t>estendnendo</a:t>
            </a:r>
            <a:r>
              <a:rPr lang="it-IT" sz="1600" dirty="0">
                <a:latin typeface="Malgun Gothic" panose="020B0503020000020004" pitchFamily="34" charset="-127"/>
                <a:ea typeface="Malgun Gothic" panose="020B0503020000020004" pitchFamily="34" charset="-127"/>
              </a:rPr>
              <a:t> le capacità di </a:t>
            </a:r>
            <a:r>
              <a:rPr lang="it-IT" sz="1600" dirty="0" err="1">
                <a:latin typeface="Malgun Gothic" panose="020B0503020000020004" pitchFamily="34" charset="-127"/>
                <a:ea typeface="Malgun Gothic" panose="020B0503020000020004" pitchFamily="34" charset="-127"/>
              </a:rPr>
              <a:t>Flussu</a:t>
            </a:r>
            <a:r>
              <a:rPr lang="it-IT" sz="1600" dirty="0">
                <a:latin typeface="Malgun Gothic" panose="020B0503020000020004" pitchFamily="34" charset="-127"/>
                <a:ea typeface="Malgun Gothic" panose="020B0503020000020004" pitchFamily="34" charset="-127"/>
              </a:rPr>
              <a:t> su tutte le 6000 applicazioni</a:t>
            </a:r>
          </a:p>
        </p:txBody>
      </p:sp>
      <p:pic>
        <p:nvPicPr>
          <p:cNvPr id="19" name="Picture 18">
            <a:extLst>
              <a:ext uri="{FF2B5EF4-FFF2-40B4-BE49-F238E27FC236}">
                <a16:creationId xmlns:a16="http://schemas.microsoft.com/office/drawing/2014/main" id="{C4582D1D-4A7C-6F03-8504-9A200CD72D3C}"/>
              </a:ext>
            </a:extLst>
          </p:cNvPr>
          <p:cNvPicPr>
            <a:picLocks noChangeAspect="1"/>
          </p:cNvPicPr>
          <p:nvPr/>
        </p:nvPicPr>
        <p:blipFill>
          <a:blip r:embed="rId2"/>
          <a:stretch>
            <a:fillRect/>
          </a:stretch>
        </p:blipFill>
        <p:spPr>
          <a:xfrm>
            <a:off x="6126480" y="3971046"/>
            <a:ext cx="4625983" cy="2347125"/>
          </a:xfrm>
          <a:prstGeom prst="rect">
            <a:avLst/>
          </a:prstGeom>
        </p:spPr>
      </p:pic>
      <p:sp>
        <p:nvSpPr>
          <p:cNvPr id="20" name="TextBox 19">
            <a:extLst>
              <a:ext uri="{FF2B5EF4-FFF2-40B4-BE49-F238E27FC236}">
                <a16:creationId xmlns:a16="http://schemas.microsoft.com/office/drawing/2014/main" id="{D131B5AB-8116-D1AD-E4E1-C6C8A89EC05D}"/>
              </a:ext>
            </a:extLst>
          </p:cNvPr>
          <p:cNvSpPr txBox="1"/>
          <p:nvPr/>
        </p:nvSpPr>
        <p:spPr>
          <a:xfrm>
            <a:off x="627961" y="4774392"/>
            <a:ext cx="5223096" cy="692497"/>
          </a:xfrm>
          <a:prstGeom prst="rect">
            <a:avLst/>
          </a:prstGeom>
          <a:solidFill>
            <a:schemeClr val="tx1"/>
          </a:solidFill>
        </p:spPr>
        <p:txBody>
          <a:bodyPr wrap="square" rtlCol="0" anchor="ctr">
            <a:spAutoFit/>
          </a:bodyPr>
          <a:lstStyle/>
          <a:p>
            <a:endParaRPr lang="it-IT" sz="1300" dirty="0">
              <a:solidFill>
                <a:schemeClr val="bg1"/>
              </a:solidFill>
              <a:latin typeface="Cascadia Mono SemiBold" panose="020B0609020000020004" pitchFamily="49" charset="0"/>
              <a:cs typeface="Cascadia Mono SemiBold" panose="020B0609020000020004" pitchFamily="49" charset="0"/>
            </a:endParaRPr>
          </a:p>
          <a:p>
            <a:r>
              <a:rPr lang="it-IT" sz="1300" dirty="0">
                <a:solidFill>
                  <a:schemeClr val="bg1"/>
                </a:solidFill>
                <a:latin typeface="Cascadia Mono SemiBold" panose="020B0609020000020004" pitchFamily="49" charset="0"/>
                <a:cs typeface="Cascadia Mono SemiBold" panose="020B0609020000020004" pitchFamily="49" charset="0"/>
              </a:rPr>
              <a:t>  </a:t>
            </a:r>
            <a:r>
              <a:rPr lang="it-IT" sz="1300" dirty="0" err="1">
                <a:solidFill>
                  <a:schemeClr val="bg1"/>
                </a:solidFill>
                <a:latin typeface="Cascadia Mono SemiBold" panose="020B0609020000020004" pitchFamily="49" charset="0"/>
                <a:cs typeface="Cascadia Mono SemiBold" panose="020B0609020000020004" pitchFamily="49" charset="0"/>
              </a:rPr>
              <a:t>wofEnv</a:t>
            </a:r>
            <a:r>
              <a:rPr lang="it-IT" sz="1300" dirty="0">
                <a:solidFill>
                  <a:schemeClr val="bg1"/>
                </a:solidFill>
                <a:latin typeface="Cascadia Mono SemiBold" panose="020B0609020000020004" pitchFamily="49" charset="0"/>
                <a:cs typeface="Cascadia Mono SemiBold" panose="020B0609020000020004" pitchFamily="49" charset="0"/>
              </a:rPr>
              <a:t>-&gt;</a:t>
            </a:r>
            <a:r>
              <a:rPr lang="it-IT" sz="1300" b="0" dirty="0" err="1">
                <a:solidFill>
                  <a:schemeClr val="bg1"/>
                </a:solidFill>
                <a:effectLst/>
                <a:latin typeface="Cascadia Mono SemiBold" panose="020B0609020000020004" pitchFamily="49" charset="0"/>
                <a:cs typeface="Cascadia Mono SemiBold" panose="020B0609020000020004" pitchFamily="49" charset="0"/>
              </a:rPr>
              <a:t>doZAP</a:t>
            </a:r>
            <a:r>
              <a:rPr lang="it-IT" sz="1300" b="0" dirty="0">
                <a:solidFill>
                  <a:schemeClr val="bg1"/>
                </a:solidFill>
                <a:effectLst/>
                <a:latin typeface="Cascadia Mono SemiBold" panose="020B0609020000020004" pitchFamily="49" charset="0"/>
                <a:cs typeface="Cascadia Mono SemiBold" panose="020B0609020000020004" pitchFamily="49" charset="0"/>
              </a:rPr>
              <a:t> ($URI,$</a:t>
            </a:r>
            <a:r>
              <a:rPr lang="it-IT" sz="1300" b="0" dirty="0" err="1">
                <a:solidFill>
                  <a:schemeClr val="bg1"/>
                </a:solidFill>
                <a:effectLst/>
                <a:latin typeface="Cascadia Mono SemiBold" panose="020B0609020000020004" pitchFamily="49" charset="0"/>
                <a:cs typeface="Cascadia Mono SemiBold" panose="020B0609020000020004" pitchFamily="49" charset="0"/>
              </a:rPr>
              <a:t>retResVarName</a:t>
            </a:r>
            <a:r>
              <a:rPr lang="it-IT" sz="1300" b="0" i="1" dirty="0">
                <a:solidFill>
                  <a:schemeClr val="bg1"/>
                </a:solidFill>
                <a:effectLst/>
                <a:latin typeface="Cascadia Mono SemiBold" panose="020B0609020000020004" pitchFamily="49" charset="0"/>
                <a:cs typeface="Cascadia Mono SemiBold" panose="020B0609020000020004" pitchFamily="49" charset="0"/>
              </a:rPr>
              <a:t>[,$</a:t>
            </a:r>
            <a:r>
              <a:rPr lang="it-IT" sz="1300" b="0" i="1" dirty="0" err="1">
                <a:solidFill>
                  <a:schemeClr val="bg1"/>
                </a:solidFill>
                <a:effectLst/>
                <a:latin typeface="Cascadia Mono SemiBold" panose="020B0609020000020004" pitchFamily="49" charset="0"/>
                <a:cs typeface="Cascadia Mono SemiBold" panose="020B0609020000020004" pitchFamily="49" charset="0"/>
              </a:rPr>
              <a:t>dataArray</a:t>
            </a:r>
            <a:r>
              <a:rPr lang="it-IT" sz="1300" b="0" i="1" dirty="0">
                <a:solidFill>
                  <a:schemeClr val="bg1"/>
                </a:solidFill>
                <a:effectLst/>
                <a:latin typeface="Cascadia Mono SemiBold" panose="020B0609020000020004" pitchFamily="49" charset="0"/>
                <a:cs typeface="Cascadia Mono SemiBold" panose="020B0609020000020004" pitchFamily="49" charset="0"/>
              </a:rPr>
              <a:t>]</a:t>
            </a:r>
            <a:r>
              <a:rPr lang="it-IT" sz="1300" b="0" dirty="0">
                <a:solidFill>
                  <a:schemeClr val="bg1"/>
                </a:solidFill>
                <a:effectLst/>
                <a:latin typeface="Cascadia Mono SemiBold" panose="020B0609020000020004" pitchFamily="49" charset="0"/>
                <a:cs typeface="Cascadia Mono SemiBold" panose="020B0609020000020004" pitchFamily="49" charset="0"/>
              </a:rPr>
              <a:t>);</a:t>
            </a:r>
          </a:p>
          <a:p>
            <a:endParaRPr lang="it-IT" sz="1300" dirty="0">
              <a:solidFill>
                <a:schemeClr val="bg1"/>
              </a:solidFill>
              <a:latin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26443838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r>
              <a:rPr lang="it-IT" b="1" dirty="0" err="1"/>
              <a:t>Flussu</a:t>
            </a:r>
            <a:r>
              <a:rPr lang="it-IT" b="1" dirty="0"/>
              <a:t> e </a:t>
            </a:r>
            <a:r>
              <a:rPr lang="it-IT" b="1" dirty="0" err="1"/>
              <a:t>Zapier</a:t>
            </a:r>
            <a:r>
              <a:rPr lang="it-IT" b="1" dirty="0"/>
              <a:t>: Integrazione</a:t>
            </a:r>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91803" y="1907358"/>
            <a:ext cx="8596668" cy="3105529"/>
          </a:xfrm>
        </p:spPr>
        <p:txBody>
          <a:bodyPr>
            <a:normAutofit/>
          </a:bodyPr>
          <a:lstStyle/>
          <a:p>
            <a:pPr marL="0" indent="0">
              <a:buNone/>
            </a:pPr>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può essere richiamato da </a:t>
            </a:r>
            <a:r>
              <a:rPr lang="it-IT" sz="1600" b="0" i="0" u="none" strike="noStrike" baseline="0" dirty="0" err="1">
                <a:latin typeface="Malgun Gothic" panose="020B0503020000020004" pitchFamily="34" charset="-127"/>
                <a:ea typeface="Malgun Gothic" panose="020B0503020000020004" pitchFamily="34" charset="-127"/>
              </a:rPr>
              <a:t>Zapier</a:t>
            </a:r>
            <a:r>
              <a:rPr lang="it-IT" sz="1600" b="0" i="0" u="none" strike="noStrike" baseline="0" dirty="0">
                <a:latin typeface="Malgun Gothic" panose="020B0503020000020004" pitchFamily="34" charset="-127"/>
                <a:ea typeface="Malgun Gothic" panose="020B0503020000020004" pitchFamily="34" charset="-127"/>
              </a:rPr>
              <a:t> trasmettendo info, ed eseguire azioni specifiche o elaborazioni che in </a:t>
            </a:r>
            <a:r>
              <a:rPr lang="it-IT" sz="1600" b="0" i="0" u="none" strike="noStrike" baseline="0" dirty="0" err="1">
                <a:latin typeface="Malgun Gothic" panose="020B0503020000020004" pitchFamily="34" charset="-127"/>
                <a:ea typeface="Malgun Gothic" panose="020B0503020000020004" pitchFamily="34" charset="-127"/>
              </a:rPr>
              <a:t>Zapier</a:t>
            </a:r>
            <a:r>
              <a:rPr lang="it-IT" sz="1600" b="0" i="0" u="none" strike="noStrike" baseline="0" dirty="0">
                <a:latin typeface="Malgun Gothic" panose="020B0503020000020004" pitchFamily="34" charset="-127"/>
                <a:ea typeface="Malgun Gothic" panose="020B0503020000020004" pitchFamily="34" charset="-127"/>
              </a:rPr>
              <a:t> non sono disponibili.</a:t>
            </a:r>
          </a:p>
          <a:p>
            <a:pPr marL="0" marR="0" lvl="0" indent="0" rtl="0">
              <a:buNone/>
            </a:pPr>
            <a:r>
              <a:rPr lang="it-IT" sz="1600" b="1" i="0" u="none" strike="noStrike" baseline="0" dirty="0">
                <a:latin typeface="Malgun Gothic" panose="020B0503020000020004" pitchFamily="34" charset="-127"/>
                <a:ea typeface="Malgun Gothic" panose="020B0503020000020004" pitchFamily="34" charset="-127"/>
              </a:rPr>
              <a:t>Vantaggi</a:t>
            </a:r>
          </a:p>
          <a:p>
            <a:pPr marL="363538" indent="-187325">
              <a:buFont typeface="Wingdings" panose="05000000000000000000" pitchFamily="2" charset="2"/>
              <a:buChar char="§"/>
            </a:pPr>
            <a:r>
              <a:rPr lang="it-IT" sz="1600" b="0" i="0" u="none" strike="noStrike" baseline="0" dirty="0">
                <a:latin typeface="Malgun Gothic" panose="020B0503020000020004" pitchFamily="34" charset="-127"/>
                <a:ea typeface="Malgun Gothic" panose="020B0503020000020004" pitchFamily="34" charset="-127"/>
              </a:rPr>
              <a:t>Personalizza processi complessi combinando </a:t>
            </a:r>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con altre app connesse tramite </a:t>
            </a:r>
            <a:r>
              <a:rPr lang="it-IT" sz="1600" b="0" i="0" u="none" strike="noStrike" baseline="0" dirty="0" err="1">
                <a:latin typeface="Malgun Gothic" panose="020B0503020000020004" pitchFamily="34" charset="-127"/>
                <a:ea typeface="Malgun Gothic" panose="020B0503020000020004" pitchFamily="34" charset="-127"/>
              </a:rPr>
              <a:t>Zapier</a:t>
            </a:r>
            <a:r>
              <a:rPr lang="it-IT" sz="1600" b="0" i="0" u="none" strike="noStrike" baseline="0" dirty="0">
                <a:latin typeface="Malgun Gothic" panose="020B0503020000020004" pitchFamily="34" charset="-127"/>
                <a:ea typeface="Malgun Gothic" panose="020B0503020000020004" pitchFamily="34" charset="-127"/>
              </a:rPr>
              <a:t>.</a:t>
            </a:r>
          </a:p>
          <a:p>
            <a:pPr marL="363538" indent="-187325">
              <a:buFont typeface="Wingdings" panose="05000000000000000000" pitchFamily="2" charset="2"/>
              <a:buChar char="§"/>
            </a:pPr>
            <a:r>
              <a:rPr lang="it-IT" sz="1600" b="0" i="0" u="none" strike="noStrike" baseline="0" dirty="0">
                <a:latin typeface="Malgun Gothic" panose="020B0503020000020004" pitchFamily="34" charset="-127"/>
                <a:ea typeface="Malgun Gothic" panose="020B0503020000020004" pitchFamily="34" charset="-127"/>
              </a:rPr>
              <a:t>Migliora la coerenza e l'efficienza dei flussi di lavoro automatizzati tra diverse piattaforme.</a:t>
            </a:r>
          </a:p>
        </p:txBody>
      </p:sp>
      <p:grpSp>
        <p:nvGrpSpPr>
          <p:cNvPr id="7" name="Group 6">
            <a:extLst>
              <a:ext uri="{FF2B5EF4-FFF2-40B4-BE49-F238E27FC236}">
                <a16:creationId xmlns:a16="http://schemas.microsoft.com/office/drawing/2014/main" id="{44AFFF07-CE79-A428-F081-90D6FF7602C8}"/>
              </a:ext>
            </a:extLst>
          </p:cNvPr>
          <p:cNvGrpSpPr/>
          <p:nvPr/>
        </p:nvGrpSpPr>
        <p:grpSpPr>
          <a:xfrm>
            <a:off x="6090137" y="3843981"/>
            <a:ext cx="5673688" cy="2337812"/>
            <a:chOff x="1146568" y="3646079"/>
            <a:chExt cx="7369471" cy="3107261"/>
          </a:xfrm>
        </p:grpSpPr>
        <p:pic>
          <p:nvPicPr>
            <p:cNvPr id="4" name="Picture 3">
              <a:extLst>
                <a:ext uri="{FF2B5EF4-FFF2-40B4-BE49-F238E27FC236}">
                  <a16:creationId xmlns:a16="http://schemas.microsoft.com/office/drawing/2014/main" id="{3483424E-619A-1343-7EC7-72B5A7FF90C1}"/>
                </a:ext>
              </a:extLst>
            </p:cNvPr>
            <p:cNvPicPr>
              <a:picLocks noChangeAspect="1"/>
            </p:cNvPicPr>
            <p:nvPr/>
          </p:nvPicPr>
          <p:blipFill>
            <a:blip r:embed="rId2"/>
            <a:stretch>
              <a:fillRect/>
            </a:stretch>
          </p:blipFill>
          <p:spPr>
            <a:xfrm>
              <a:off x="1146568" y="3646079"/>
              <a:ext cx="7149134" cy="3075200"/>
            </a:xfrm>
            <a:prstGeom prst="rect">
              <a:avLst/>
            </a:prstGeom>
          </p:spPr>
        </p:pic>
        <p:sp>
          <p:nvSpPr>
            <p:cNvPr id="6" name="Rectangle 5">
              <a:extLst>
                <a:ext uri="{FF2B5EF4-FFF2-40B4-BE49-F238E27FC236}">
                  <a16:creationId xmlns:a16="http://schemas.microsoft.com/office/drawing/2014/main" id="{C905A18A-5E53-3223-1FBD-31AEA66F302A}"/>
                </a:ext>
              </a:extLst>
            </p:cNvPr>
            <p:cNvSpPr/>
            <p:nvPr/>
          </p:nvSpPr>
          <p:spPr>
            <a:xfrm>
              <a:off x="7678757" y="6466901"/>
              <a:ext cx="837282" cy="2864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8" name="TextBox 7">
            <a:extLst>
              <a:ext uri="{FF2B5EF4-FFF2-40B4-BE49-F238E27FC236}">
                <a16:creationId xmlns:a16="http://schemas.microsoft.com/office/drawing/2014/main" id="{33A0E047-37C0-B646-8479-A934D614811C}"/>
              </a:ext>
            </a:extLst>
          </p:cNvPr>
          <p:cNvSpPr txBox="1"/>
          <p:nvPr/>
        </p:nvSpPr>
        <p:spPr>
          <a:xfrm>
            <a:off x="872523" y="4751309"/>
            <a:ext cx="3798629" cy="738664"/>
          </a:xfrm>
          <a:prstGeom prst="rect">
            <a:avLst/>
          </a:prstGeom>
          <a:solidFill>
            <a:schemeClr val="tx1"/>
          </a:solidFill>
        </p:spPr>
        <p:txBody>
          <a:bodyPr wrap="square" rtlCol="0" anchor="ctr">
            <a:spAutoFit/>
          </a:bodyPr>
          <a:lstStyle/>
          <a:p>
            <a:endParaRPr lang="it-IT" sz="1400" dirty="0">
              <a:solidFill>
                <a:schemeClr val="bg1"/>
              </a:solidFill>
              <a:latin typeface="Cascadia Mono SemiBold" panose="020B0609020000020004" pitchFamily="49" charset="0"/>
              <a:cs typeface="Cascadia Mono SemiBold" panose="020B0609020000020004" pitchFamily="49" charset="0"/>
            </a:endParaRPr>
          </a:p>
          <a:p>
            <a:r>
              <a:rPr lang="it-IT" sz="1400" b="0" dirty="0">
                <a:solidFill>
                  <a:schemeClr val="bg1"/>
                </a:solidFill>
                <a:effectLst/>
                <a:latin typeface="Cascadia Mono" panose="020B0609020000020004" pitchFamily="49" charset="0"/>
                <a:cs typeface="Cascadia Mono" panose="020B0609020000020004" pitchFamily="49" charset="0"/>
              </a:rPr>
              <a:t> </a:t>
            </a:r>
            <a:r>
              <a:rPr lang="it-IT" sz="1400" b="0" dirty="0" err="1">
                <a:solidFill>
                  <a:schemeClr val="bg1"/>
                </a:solidFill>
                <a:effectLst/>
                <a:latin typeface="Cascadia Mono" panose="020B0609020000020004" pitchFamily="49" charset="0"/>
                <a:cs typeface="Cascadia Mono" panose="020B0609020000020004" pitchFamily="49" charset="0"/>
              </a:rPr>
              <a:t>if</a:t>
            </a:r>
            <a:r>
              <a:rPr lang="it-IT" sz="1400" b="0" dirty="0">
                <a:solidFill>
                  <a:schemeClr val="bg1"/>
                </a:solidFill>
                <a:effectLst/>
                <a:latin typeface="Cascadia Mono" panose="020B0609020000020004" pitchFamily="49" charset="0"/>
                <a:cs typeface="Cascadia Mono" panose="020B0609020000020004" pitchFamily="49" charset="0"/>
              </a:rPr>
              <a:t> ($</a:t>
            </a:r>
            <a:r>
              <a:rPr lang="it-IT" sz="1400" b="0" dirty="0" err="1">
                <a:solidFill>
                  <a:schemeClr val="bg1"/>
                </a:solidFill>
                <a:effectLst/>
                <a:latin typeface="Cascadia Mono" panose="020B0609020000020004" pitchFamily="49" charset="0"/>
                <a:cs typeface="Cascadia Mono" panose="020B0609020000020004" pitchFamily="49" charset="0"/>
              </a:rPr>
              <a:t>isZapier</a:t>
            </a:r>
            <a:r>
              <a:rPr lang="it-IT" sz="1400" b="0" dirty="0">
                <a:solidFill>
                  <a:schemeClr val="bg1"/>
                </a:solidFill>
                <a:effectLst/>
                <a:latin typeface="Cascadia Mono" panose="020B0609020000020004" pitchFamily="49" charset="0"/>
                <a:cs typeface="Cascadia Mono" panose="020B0609020000020004" pitchFamily="49" charset="0"/>
              </a:rPr>
              <a:t>){ </a:t>
            </a:r>
            <a:r>
              <a:rPr lang="it-IT" sz="1400" b="0" dirty="0" err="1">
                <a:solidFill>
                  <a:schemeClr val="bg1"/>
                </a:solidFill>
                <a:effectLst/>
                <a:latin typeface="Cascadia Mono" panose="020B0609020000020004" pitchFamily="49" charset="0"/>
                <a:cs typeface="Cascadia Mono" panose="020B0609020000020004" pitchFamily="49" charset="0"/>
              </a:rPr>
              <a:t>doFoo</a:t>
            </a:r>
            <a:r>
              <a:rPr lang="it-IT" sz="1400" b="0" dirty="0">
                <a:solidFill>
                  <a:schemeClr val="bg1"/>
                </a:solidFill>
                <a:effectLst/>
                <a:latin typeface="Cascadia Mono" panose="020B0609020000020004" pitchFamily="49" charset="0"/>
                <a:cs typeface="Cascadia Mono" panose="020B0609020000020004" pitchFamily="49" charset="0"/>
              </a:rPr>
              <a:t>(</a:t>
            </a:r>
            <a:r>
              <a:rPr lang="it-IT" sz="1400" b="0" dirty="0" err="1">
                <a:solidFill>
                  <a:schemeClr val="bg1"/>
                </a:solidFill>
                <a:effectLst/>
                <a:latin typeface="Cascadia Mono" panose="020B0609020000020004" pitchFamily="49" charset="0"/>
                <a:cs typeface="Cascadia Mono" panose="020B0609020000020004" pitchFamily="49" charset="0"/>
              </a:rPr>
              <a:t>foo</a:t>
            </a:r>
            <a:r>
              <a:rPr lang="it-IT" sz="1400" b="0" dirty="0">
                <a:solidFill>
                  <a:schemeClr val="bg1"/>
                </a:solidFill>
                <a:effectLst/>
                <a:latin typeface="Cascadia Mono" panose="020B0609020000020004" pitchFamily="49" charset="0"/>
                <a:cs typeface="Cascadia Mono" panose="020B0609020000020004" pitchFamily="49" charset="0"/>
              </a:rPr>
              <a:t>);}</a:t>
            </a:r>
          </a:p>
          <a:p>
            <a:endParaRPr lang="it-IT" sz="1400" dirty="0">
              <a:solidFill>
                <a:schemeClr val="bg1"/>
              </a:solidFill>
              <a:latin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13381064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pPr marR="0" rtl="0"/>
            <a:r>
              <a:rPr lang="it-IT" b="1" i="0" u="none" strike="noStrike" baseline="0" dirty="0"/>
              <a:t>Esempio</a:t>
            </a:r>
            <a:endParaRPr lang="it-IT" b="0" i="0" u="none" strike="noStrike" baseline="0"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828146" y="2005071"/>
            <a:ext cx="8596668" cy="4197426"/>
          </a:xfrm>
        </p:spPr>
        <p:txBody>
          <a:bodyPr>
            <a:normAutofit/>
          </a:bodyPr>
          <a:lstStyle/>
          <a:p>
            <a:pPr marL="0" marR="0" lvl="0" indent="0" rtl="0">
              <a:buNone/>
            </a:pPr>
            <a:r>
              <a:rPr lang="it-IT" dirty="0">
                <a:latin typeface="+mj-lt"/>
              </a:rPr>
              <a:t>Stripe è una piattaforma di pagamento di beni e servizi on line e integra:</a:t>
            </a:r>
          </a:p>
          <a:p>
            <a:pPr lvl="1"/>
            <a:r>
              <a:rPr lang="it-IT" dirty="0">
                <a:latin typeface="+mj-lt"/>
              </a:rPr>
              <a:t>	Mastercard</a:t>
            </a:r>
          </a:p>
          <a:p>
            <a:pPr lvl="1"/>
            <a:r>
              <a:rPr lang="it-IT" dirty="0">
                <a:latin typeface="+mj-lt"/>
              </a:rPr>
              <a:t>	Visa</a:t>
            </a:r>
          </a:p>
          <a:p>
            <a:pPr lvl="1"/>
            <a:r>
              <a:rPr lang="it-IT" dirty="0">
                <a:latin typeface="+mj-lt"/>
              </a:rPr>
              <a:t>	</a:t>
            </a:r>
            <a:r>
              <a:rPr lang="it-IT" dirty="0" err="1">
                <a:latin typeface="+mj-lt"/>
              </a:rPr>
              <a:t>Klarna</a:t>
            </a:r>
            <a:endParaRPr lang="it-IT" dirty="0">
              <a:latin typeface="+mj-lt"/>
            </a:endParaRPr>
          </a:p>
          <a:p>
            <a:pPr lvl="1"/>
            <a:r>
              <a:rPr lang="it-IT" dirty="0">
                <a:latin typeface="+mj-lt"/>
              </a:rPr>
              <a:t>	PayPal</a:t>
            </a:r>
          </a:p>
          <a:p>
            <a:pPr lvl="1"/>
            <a:r>
              <a:rPr lang="it-IT" dirty="0">
                <a:latin typeface="+mj-lt"/>
              </a:rPr>
              <a:t>	Sepa</a:t>
            </a:r>
          </a:p>
          <a:p>
            <a:r>
              <a:rPr lang="it-IT" dirty="0">
                <a:latin typeface="+mj-lt"/>
              </a:rPr>
              <a:t>E’ possibile creare prodotti usando direttamente la piattaforma Stripe.</a:t>
            </a:r>
          </a:p>
          <a:p>
            <a:r>
              <a:rPr lang="it-IT" dirty="0">
                <a:latin typeface="+mj-lt"/>
              </a:rPr>
              <a:t>Il nostro cliente ha un proprio sistema di fatturazione.</a:t>
            </a:r>
          </a:p>
          <a:p>
            <a:r>
              <a:rPr lang="it-IT" dirty="0">
                <a:latin typeface="+mj-lt"/>
              </a:rPr>
              <a:t>Inserisce i prodotti su stripe e invia informazioni ai clienti usando i social.</a:t>
            </a:r>
          </a:p>
          <a:p>
            <a:r>
              <a:rPr lang="it-IT" dirty="0">
                <a:latin typeface="+mj-lt"/>
              </a:rPr>
              <a:t>Quando una persona acquista il prodotto è necessario recuperare i dati fiscali per la fattura, registrare la vendita, predisporre un contratto.</a:t>
            </a:r>
          </a:p>
          <a:p>
            <a:pPr marL="0" marR="0" lvl="0" indent="0" rtl="0">
              <a:buNone/>
            </a:pPr>
            <a:endParaRPr lang="it-IT" dirty="0">
              <a:latin typeface="+mj-lt"/>
            </a:endParaRPr>
          </a:p>
        </p:txBody>
      </p:sp>
      <p:grpSp>
        <p:nvGrpSpPr>
          <p:cNvPr id="6" name="Group 5">
            <a:extLst>
              <a:ext uri="{FF2B5EF4-FFF2-40B4-BE49-F238E27FC236}">
                <a16:creationId xmlns:a16="http://schemas.microsoft.com/office/drawing/2014/main" id="{3CD7327B-F959-4867-C4BE-D0D6347A392B}"/>
              </a:ext>
            </a:extLst>
          </p:cNvPr>
          <p:cNvGrpSpPr/>
          <p:nvPr/>
        </p:nvGrpSpPr>
        <p:grpSpPr>
          <a:xfrm>
            <a:off x="9263853" y="1171382"/>
            <a:ext cx="1361654" cy="435815"/>
            <a:chOff x="1695468" y="3373003"/>
            <a:chExt cx="1874142" cy="599844"/>
          </a:xfrm>
        </p:grpSpPr>
        <p:sp>
          <p:nvSpPr>
            <p:cNvPr id="11" name="Rettangolo 10">
              <a:extLst>
                <a:ext uri="{FF2B5EF4-FFF2-40B4-BE49-F238E27FC236}">
                  <a16:creationId xmlns:a16="http://schemas.microsoft.com/office/drawing/2014/main" id="{FF0C0309-8705-C093-3FA5-6F81A69C569F}"/>
                </a:ext>
              </a:extLst>
            </p:cNvPr>
            <p:cNvSpPr/>
            <p:nvPr/>
          </p:nvSpPr>
          <p:spPr>
            <a:xfrm>
              <a:off x="1695468" y="3373003"/>
              <a:ext cx="1874142" cy="599844"/>
            </a:xfrm>
            <a:prstGeom prst="rect">
              <a:avLst/>
            </a:prstGeom>
            <a:solidFill>
              <a:srgbClr val="655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a:extLst>
                <a:ext uri="{FF2B5EF4-FFF2-40B4-BE49-F238E27FC236}">
                  <a16:creationId xmlns:a16="http://schemas.microsoft.com/office/drawing/2014/main" id="{82F29164-5B3B-E44A-B635-4D22E1347B34}"/>
                </a:ext>
              </a:extLst>
            </p:cNvPr>
            <p:cNvPicPr>
              <a:picLocks noChangeAspect="1"/>
            </p:cNvPicPr>
            <p:nvPr/>
          </p:nvPicPr>
          <p:blipFill>
            <a:blip r:embed="rId2"/>
            <a:stretch>
              <a:fillRect/>
            </a:stretch>
          </p:blipFill>
          <p:spPr>
            <a:xfrm>
              <a:off x="2091480" y="3373003"/>
              <a:ext cx="1037210" cy="590816"/>
            </a:xfrm>
            <a:prstGeom prst="rect">
              <a:avLst/>
            </a:prstGeom>
          </p:spPr>
        </p:pic>
      </p:grpSp>
    </p:spTree>
    <p:extLst>
      <p:ext uri="{BB962C8B-B14F-4D97-AF65-F5344CB8AC3E}">
        <p14:creationId xmlns:p14="http://schemas.microsoft.com/office/powerpoint/2010/main" val="18750016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pPr marR="0" rtl="0"/>
            <a:r>
              <a:rPr lang="it-IT" b="1" i="0" u="none" strike="noStrike" baseline="0" dirty="0"/>
              <a:t>Esempio</a:t>
            </a:r>
            <a:endParaRPr lang="it-IT" b="0" i="0" u="none" strike="noStrike" baseline="0"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79020" y="2054647"/>
            <a:ext cx="9138695" cy="5409282"/>
          </a:xfrm>
        </p:spPr>
        <p:txBody>
          <a:bodyPr>
            <a:normAutofit/>
          </a:bodyPr>
          <a:lstStyle/>
          <a:p>
            <a:pPr marL="0" indent="0">
              <a:buNone/>
            </a:pPr>
            <a:r>
              <a:rPr lang="it-IT" dirty="0">
                <a:latin typeface="+mj-lt"/>
              </a:rPr>
              <a:t>Quando una persona acquista il prodotto serve:</a:t>
            </a:r>
          </a:p>
          <a:p>
            <a:pPr marL="0" indent="0">
              <a:buNone/>
            </a:pPr>
            <a:endParaRPr lang="it-IT" sz="1400" dirty="0">
              <a:latin typeface="+mj-lt"/>
            </a:endParaRPr>
          </a:p>
          <a:p>
            <a:pPr marL="800100" lvl="1" indent="-342900">
              <a:buFont typeface="+mj-lt"/>
              <a:buAutoNum type="arabicPeriod"/>
            </a:pPr>
            <a:r>
              <a:rPr lang="it-IT" sz="1800" dirty="0">
                <a:latin typeface="+mj-lt"/>
              </a:rPr>
              <a:t>Recuperare i dati fiscali per la fattura	(Telefonata/Email – errori nei dati)</a:t>
            </a:r>
          </a:p>
          <a:p>
            <a:pPr marL="800100" lvl="1" indent="-342900">
              <a:buFont typeface="+mj-lt"/>
              <a:buAutoNum type="arabicPeriod"/>
            </a:pPr>
            <a:r>
              <a:rPr lang="it-IT" sz="1800" dirty="0">
                <a:latin typeface="+mj-lt"/>
              </a:rPr>
              <a:t>Registrare la vendita			(CRM – inserire i dati a mano)</a:t>
            </a:r>
          </a:p>
          <a:p>
            <a:pPr marL="800100" lvl="1" indent="-342900">
              <a:buFont typeface="+mj-lt"/>
              <a:buAutoNum type="arabicPeriod"/>
            </a:pPr>
            <a:r>
              <a:rPr lang="it-IT" sz="1800" dirty="0">
                <a:latin typeface="+mj-lt"/>
              </a:rPr>
              <a:t>Predisporre un contratto	</a:t>
            </a:r>
            <a:r>
              <a:rPr lang="it-IT" dirty="0">
                <a:latin typeface="+mj-lt"/>
              </a:rPr>
              <a:t>	</a:t>
            </a:r>
            <a:r>
              <a:rPr lang="it-IT" sz="1800" dirty="0">
                <a:latin typeface="+mj-lt"/>
              </a:rPr>
              <a:t>(Word – inserire i dati a mano)</a:t>
            </a:r>
          </a:p>
          <a:p>
            <a:pPr marL="800100" lvl="1" indent="-342900">
              <a:buFont typeface="+mj-lt"/>
              <a:buAutoNum type="arabicPeriod"/>
            </a:pPr>
            <a:r>
              <a:rPr lang="it-IT" sz="1800" dirty="0">
                <a:latin typeface="+mj-lt"/>
              </a:rPr>
              <a:t>Emettere fattura			(Fatture in cloud a mano)</a:t>
            </a:r>
          </a:p>
          <a:p>
            <a:pPr marL="800100" lvl="1" indent="-342900">
              <a:buFont typeface="+mj-lt"/>
              <a:buAutoNum type="arabicPeriod"/>
            </a:pPr>
            <a:r>
              <a:rPr lang="it-IT" sz="1800" dirty="0">
                <a:latin typeface="+mj-lt"/>
              </a:rPr>
              <a:t>Concordare una data			(Contatto telefonico)</a:t>
            </a:r>
          </a:p>
          <a:p>
            <a:pPr marL="57150" indent="0">
              <a:buNone/>
            </a:pPr>
            <a:br>
              <a:rPr lang="it-IT" sz="1600" dirty="0">
                <a:latin typeface="+mj-lt"/>
              </a:rPr>
            </a:br>
            <a:r>
              <a:rPr lang="it-IT" sz="1600" dirty="0">
                <a:latin typeface="+mj-lt"/>
              </a:rPr>
              <a:t>		</a:t>
            </a:r>
            <a:r>
              <a:rPr lang="it-IT" sz="2000" dirty="0">
                <a:latin typeface="+mj-lt"/>
              </a:rPr>
              <a:t>Cosa si può fare per:</a:t>
            </a:r>
          </a:p>
          <a:p>
            <a:pPr marL="2600325" lvl="3" indent="-182563">
              <a:buFont typeface="Wingdings" panose="05000000000000000000" pitchFamily="2" charset="2"/>
              <a:buChar char="§"/>
            </a:pPr>
            <a:r>
              <a:rPr lang="it-IT" sz="2000" dirty="0">
                <a:latin typeface="+mj-lt"/>
              </a:rPr>
              <a:t>ridurre gli errori manuali</a:t>
            </a:r>
          </a:p>
          <a:p>
            <a:pPr marL="2600325" lvl="3" indent="-182563">
              <a:buFont typeface="Wingdings" panose="05000000000000000000" pitchFamily="2" charset="2"/>
              <a:buChar char="§"/>
            </a:pPr>
            <a:r>
              <a:rPr lang="it-IT" sz="2000" dirty="0">
                <a:latin typeface="+mj-lt"/>
              </a:rPr>
              <a:t>vendere anche la notte, nei festivi e nei week-end</a:t>
            </a:r>
          </a:p>
          <a:p>
            <a:pPr marL="2600325" lvl="3" indent="-182563">
              <a:buFont typeface="Wingdings" panose="05000000000000000000" pitchFamily="2" charset="2"/>
              <a:buChar char="§"/>
            </a:pPr>
            <a:r>
              <a:rPr lang="it-IT" sz="2000" dirty="0">
                <a:latin typeface="+mj-lt"/>
              </a:rPr>
              <a:t>aumentare il numero delle vendite</a:t>
            </a:r>
          </a:p>
        </p:txBody>
      </p:sp>
      <p:sp>
        <p:nvSpPr>
          <p:cNvPr id="5" name="Oval 4">
            <a:extLst>
              <a:ext uri="{FF2B5EF4-FFF2-40B4-BE49-F238E27FC236}">
                <a16:creationId xmlns:a16="http://schemas.microsoft.com/office/drawing/2014/main" id="{91DDAF4D-7BAA-F02D-2754-DB852481CC67}"/>
              </a:ext>
            </a:extLst>
          </p:cNvPr>
          <p:cNvSpPr/>
          <p:nvPr/>
        </p:nvSpPr>
        <p:spPr>
          <a:xfrm>
            <a:off x="2324559" y="4935556"/>
            <a:ext cx="1167788" cy="111270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t-IT" sz="6600" b="1" dirty="0"/>
              <a:t>?</a:t>
            </a:r>
          </a:p>
        </p:txBody>
      </p:sp>
    </p:spTree>
    <p:extLst>
      <p:ext uri="{BB962C8B-B14F-4D97-AF65-F5344CB8AC3E}">
        <p14:creationId xmlns:p14="http://schemas.microsoft.com/office/powerpoint/2010/main" val="1810974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00978-EB80-3FC0-6447-78E635157163}"/>
              </a:ext>
            </a:extLst>
          </p:cNvPr>
          <p:cNvSpPr>
            <a:spLocks noGrp="1"/>
          </p:cNvSpPr>
          <p:nvPr>
            <p:ph type="title"/>
          </p:nvPr>
        </p:nvSpPr>
        <p:spPr/>
        <p:txBody>
          <a:bodyPr>
            <a:normAutofit/>
          </a:bodyPr>
          <a:lstStyle/>
          <a:p>
            <a:pPr marR="0" rtl="0"/>
            <a:r>
              <a:rPr lang="it-IT" b="1" i="0" u="none" strike="noStrike" baseline="0" dirty="0"/>
              <a:t>Schematizzazione a blocchi</a:t>
            </a:r>
            <a:endParaRPr lang="it-IT" b="0" i="0" u="none" strike="noStrike" baseline="0" dirty="0"/>
          </a:p>
        </p:txBody>
      </p:sp>
      <p:sp>
        <p:nvSpPr>
          <p:cNvPr id="3" name="Text Placeholder 2">
            <a:extLst>
              <a:ext uri="{FF2B5EF4-FFF2-40B4-BE49-F238E27FC236}">
                <a16:creationId xmlns:a16="http://schemas.microsoft.com/office/drawing/2014/main" id="{DB37C043-DC29-FBA6-54A9-34B08B69196F}"/>
              </a:ext>
            </a:extLst>
          </p:cNvPr>
          <p:cNvSpPr>
            <a:spLocks noGrp="1"/>
          </p:cNvSpPr>
          <p:nvPr>
            <p:ph type="body" idx="1"/>
          </p:nvPr>
        </p:nvSpPr>
        <p:spPr>
          <a:xfrm>
            <a:off x="1569700" y="1908367"/>
            <a:ext cx="3621289" cy="4110962"/>
          </a:xfrm>
        </p:spPr>
        <p:txBody>
          <a:bodyPr>
            <a:normAutofit/>
          </a:bodyPr>
          <a:lstStyle/>
          <a:p>
            <a:pPr marL="449580" algn="just">
              <a:lnSpc>
                <a:spcPct val="107000"/>
              </a:lnSpc>
              <a:spcAft>
                <a:spcPts val="800"/>
              </a:spcAft>
            </a:pPr>
            <a:r>
              <a:rPr lang="it-IT" sz="2000" dirty="0">
                <a:effectLst/>
                <a:latin typeface="Calibri" panose="020F0502020204030204" pitchFamily="34" charset="0"/>
                <a:ea typeface="Calibri" panose="020F0502020204030204" pitchFamily="34" charset="0"/>
                <a:cs typeface="Times New Roman" panose="02020603050405020304" pitchFamily="18" charset="0"/>
              </a:rPr>
              <a:t>Problema: Ho fame.</a:t>
            </a:r>
          </a:p>
          <a:p>
            <a:pPr marL="449580" algn="just">
              <a:lnSpc>
                <a:spcPct val="107000"/>
              </a:lnSpc>
              <a:spcAft>
                <a:spcPts val="800"/>
              </a:spcAft>
            </a:pPr>
            <a:r>
              <a:rPr lang="it-IT" sz="2000" dirty="0">
                <a:effectLst/>
                <a:latin typeface="Calibri" panose="020F0502020204030204" pitchFamily="34" charset="0"/>
                <a:ea typeface="Calibri" panose="020F0502020204030204" pitchFamily="34" charset="0"/>
                <a:cs typeface="Times New Roman" panose="02020603050405020304" pitchFamily="18" charset="0"/>
              </a:rPr>
              <a:t>Soluzione:</a:t>
            </a:r>
          </a:p>
          <a:p>
            <a:pPr lvl="1" indent="-342900" algn="just">
              <a:lnSpc>
                <a:spcPct val="107000"/>
              </a:lnSpc>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Prendere i soldi.</a:t>
            </a:r>
          </a:p>
          <a:p>
            <a:pPr lvl="1" indent="-342900" algn="just">
              <a:lnSpc>
                <a:spcPct val="107000"/>
              </a:lnSpc>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Chiudere la porta.</a:t>
            </a:r>
          </a:p>
          <a:p>
            <a:pPr lvl="1" indent="-342900" algn="just">
              <a:lnSpc>
                <a:spcPct val="107000"/>
              </a:lnSpc>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Andare a comprare il pane.</a:t>
            </a:r>
          </a:p>
          <a:p>
            <a:pPr lvl="1" indent="-342900" algn="just">
              <a:lnSpc>
                <a:spcPct val="107000"/>
              </a:lnSpc>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Tornare a casa.</a:t>
            </a:r>
          </a:p>
          <a:p>
            <a:pPr lvl="1" indent="-342900" algn="just">
              <a:lnSpc>
                <a:spcPct val="107000"/>
              </a:lnSpc>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Preparare un panino.</a:t>
            </a:r>
          </a:p>
          <a:p>
            <a:pPr lvl="1" indent="-342900" algn="just">
              <a:lnSpc>
                <a:spcPct val="107000"/>
              </a:lnSpc>
              <a:spcAft>
                <a:spcPts val="800"/>
              </a:spcAft>
              <a:buFont typeface="Symbol" panose="05050102010706020507" pitchFamily="18" charset="2"/>
              <a:buChar char=""/>
            </a:pPr>
            <a:r>
              <a:rPr lang="it-IT" sz="2000" dirty="0">
                <a:effectLst/>
                <a:latin typeface="Calibri" panose="020F0502020204030204" pitchFamily="34" charset="0"/>
                <a:ea typeface="Calibri" panose="020F0502020204030204" pitchFamily="34" charset="0"/>
                <a:cs typeface="Times New Roman" panose="02020603050405020304" pitchFamily="18" charset="0"/>
              </a:rPr>
              <a:t>Mangiare il panino.</a:t>
            </a:r>
          </a:p>
          <a:p>
            <a:pPr marR="0" lvl="0" rtl="0"/>
            <a:endParaRPr lang="it-IT" sz="2000" b="0" i="0" u="none" strike="noStrike" baseline="0" dirty="0">
              <a:latin typeface="+mj-lt"/>
            </a:endParaRPr>
          </a:p>
        </p:txBody>
      </p:sp>
      <p:sp>
        <p:nvSpPr>
          <p:cNvPr id="4" name="Rectangle: Rounded Corners 3">
            <a:extLst>
              <a:ext uri="{FF2B5EF4-FFF2-40B4-BE49-F238E27FC236}">
                <a16:creationId xmlns:a16="http://schemas.microsoft.com/office/drawing/2014/main" id="{E5E7F348-BA65-8AE0-04D7-D3E92796A547}"/>
              </a:ext>
            </a:extLst>
          </p:cNvPr>
          <p:cNvSpPr/>
          <p:nvPr/>
        </p:nvSpPr>
        <p:spPr>
          <a:xfrm>
            <a:off x="6360697" y="1908366"/>
            <a:ext cx="857839" cy="311084"/>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START</a:t>
            </a:r>
          </a:p>
        </p:txBody>
      </p:sp>
      <p:sp>
        <p:nvSpPr>
          <p:cNvPr id="5" name="Rectangle: Rounded Corners 4">
            <a:extLst>
              <a:ext uri="{FF2B5EF4-FFF2-40B4-BE49-F238E27FC236}">
                <a16:creationId xmlns:a16="http://schemas.microsoft.com/office/drawing/2014/main" id="{1F0B3456-6FF4-6B15-0CB7-7D98AD343A77}"/>
              </a:ext>
            </a:extLst>
          </p:cNvPr>
          <p:cNvSpPr/>
          <p:nvPr/>
        </p:nvSpPr>
        <p:spPr>
          <a:xfrm>
            <a:off x="6135240" y="2545443"/>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PRENDERE I SOLDI</a:t>
            </a:r>
          </a:p>
        </p:txBody>
      </p:sp>
      <p:sp>
        <p:nvSpPr>
          <p:cNvPr id="6" name="Rectangle: Rounded Corners 5">
            <a:extLst>
              <a:ext uri="{FF2B5EF4-FFF2-40B4-BE49-F238E27FC236}">
                <a16:creationId xmlns:a16="http://schemas.microsoft.com/office/drawing/2014/main" id="{C9C34880-10CC-7B12-72A4-69C30E3D0CC3}"/>
              </a:ext>
            </a:extLst>
          </p:cNvPr>
          <p:cNvSpPr/>
          <p:nvPr/>
        </p:nvSpPr>
        <p:spPr>
          <a:xfrm>
            <a:off x="7923190" y="2545443"/>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CHIUDERE LA PORTA</a:t>
            </a:r>
          </a:p>
        </p:txBody>
      </p:sp>
      <p:sp>
        <p:nvSpPr>
          <p:cNvPr id="7" name="Rectangle: Rounded Corners 6">
            <a:extLst>
              <a:ext uri="{FF2B5EF4-FFF2-40B4-BE49-F238E27FC236}">
                <a16:creationId xmlns:a16="http://schemas.microsoft.com/office/drawing/2014/main" id="{7B2118BC-BD5D-DA18-6E66-9677752AA142}"/>
              </a:ext>
            </a:extLst>
          </p:cNvPr>
          <p:cNvSpPr/>
          <p:nvPr/>
        </p:nvSpPr>
        <p:spPr>
          <a:xfrm>
            <a:off x="5461223" y="3638115"/>
            <a:ext cx="2055043"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ANDARE A COMPRARE IL PANE</a:t>
            </a:r>
          </a:p>
        </p:txBody>
      </p:sp>
      <p:sp>
        <p:nvSpPr>
          <p:cNvPr id="8" name="Rectangle: Rounded Corners 7">
            <a:extLst>
              <a:ext uri="{FF2B5EF4-FFF2-40B4-BE49-F238E27FC236}">
                <a16:creationId xmlns:a16="http://schemas.microsoft.com/office/drawing/2014/main" id="{53409358-ED39-0B16-C25A-45D51F13C049}"/>
              </a:ext>
            </a:extLst>
          </p:cNvPr>
          <p:cNvSpPr/>
          <p:nvPr/>
        </p:nvSpPr>
        <p:spPr>
          <a:xfrm>
            <a:off x="7923190" y="3638412"/>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TORNARE A CASA</a:t>
            </a:r>
          </a:p>
        </p:txBody>
      </p:sp>
      <p:sp>
        <p:nvSpPr>
          <p:cNvPr id="9" name="Rectangle: Rounded Corners 8">
            <a:extLst>
              <a:ext uri="{FF2B5EF4-FFF2-40B4-BE49-F238E27FC236}">
                <a16:creationId xmlns:a16="http://schemas.microsoft.com/office/drawing/2014/main" id="{2F6CD093-52DE-D2DD-EBC3-8B66BB7DF6E1}"/>
              </a:ext>
            </a:extLst>
          </p:cNvPr>
          <p:cNvSpPr/>
          <p:nvPr/>
        </p:nvSpPr>
        <p:spPr>
          <a:xfrm>
            <a:off x="5850078" y="4822118"/>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PREPARARE UN PANINO</a:t>
            </a:r>
          </a:p>
        </p:txBody>
      </p:sp>
      <p:sp>
        <p:nvSpPr>
          <p:cNvPr id="10" name="Rectangle: Rounded Corners 9">
            <a:extLst>
              <a:ext uri="{FF2B5EF4-FFF2-40B4-BE49-F238E27FC236}">
                <a16:creationId xmlns:a16="http://schemas.microsoft.com/office/drawing/2014/main" id="{A677380B-7C73-AB91-B039-2DBE07A0E34C}"/>
              </a:ext>
            </a:extLst>
          </p:cNvPr>
          <p:cNvSpPr/>
          <p:nvPr/>
        </p:nvSpPr>
        <p:spPr>
          <a:xfrm>
            <a:off x="7923190" y="4825332"/>
            <a:ext cx="1308754" cy="659877"/>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sz="1600" dirty="0"/>
              <a:t>MANGIARE IL PANINO</a:t>
            </a:r>
          </a:p>
        </p:txBody>
      </p:sp>
      <p:sp>
        <p:nvSpPr>
          <p:cNvPr id="11" name="Rectangle: Rounded Corners 10">
            <a:extLst>
              <a:ext uri="{FF2B5EF4-FFF2-40B4-BE49-F238E27FC236}">
                <a16:creationId xmlns:a16="http://schemas.microsoft.com/office/drawing/2014/main" id="{51654FD8-90A8-650C-4133-729A72EFF014}"/>
              </a:ext>
            </a:extLst>
          </p:cNvPr>
          <p:cNvSpPr/>
          <p:nvPr/>
        </p:nvSpPr>
        <p:spPr>
          <a:xfrm>
            <a:off x="8148647" y="5875564"/>
            <a:ext cx="857839" cy="311084"/>
          </a:xfrm>
          <a:prstGeom prst="roundRect">
            <a:avLst/>
          </a:prstGeom>
          <a:ln>
            <a:solidFill>
              <a:schemeClr val="accent1">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END</a:t>
            </a:r>
          </a:p>
        </p:txBody>
      </p:sp>
      <p:cxnSp>
        <p:nvCxnSpPr>
          <p:cNvPr id="13" name="Straight Arrow Connector 12">
            <a:extLst>
              <a:ext uri="{FF2B5EF4-FFF2-40B4-BE49-F238E27FC236}">
                <a16:creationId xmlns:a16="http://schemas.microsoft.com/office/drawing/2014/main" id="{6FA61F57-69F0-4529-3F9E-19BB4B618069}"/>
              </a:ext>
            </a:extLst>
          </p:cNvPr>
          <p:cNvCxnSpPr>
            <a:stCxn id="4" idx="2"/>
            <a:endCxn id="5" idx="0"/>
          </p:cNvCxnSpPr>
          <p:nvPr/>
        </p:nvCxnSpPr>
        <p:spPr>
          <a:xfrm>
            <a:off x="6789617" y="2219450"/>
            <a:ext cx="0" cy="325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C12797-90B3-9E1A-FB8B-CC3DCC5818A3}"/>
              </a:ext>
            </a:extLst>
          </p:cNvPr>
          <p:cNvCxnSpPr>
            <a:cxnSpLocks/>
            <a:stCxn id="5" idx="3"/>
            <a:endCxn id="6" idx="1"/>
          </p:cNvCxnSpPr>
          <p:nvPr/>
        </p:nvCxnSpPr>
        <p:spPr>
          <a:xfrm>
            <a:off x="7443994" y="2875382"/>
            <a:ext cx="4791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282900-CA85-170F-75B9-2698B2870A98}"/>
              </a:ext>
            </a:extLst>
          </p:cNvPr>
          <p:cNvCxnSpPr>
            <a:cxnSpLocks/>
            <a:stCxn id="6" idx="2"/>
            <a:endCxn id="7" idx="0"/>
          </p:cNvCxnSpPr>
          <p:nvPr/>
        </p:nvCxnSpPr>
        <p:spPr>
          <a:xfrm rot="5400000">
            <a:off x="7316759" y="2377306"/>
            <a:ext cx="432795" cy="20888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767B582-7994-090B-A29A-5946F153CF58}"/>
              </a:ext>
            </a:extLst>
          </p:cNvPr>
          <p:cNvCxnSpPr>
            <a:cxnSpLocks/>
            <a:stCxn id="7" idx="3"/>
            <a:endCxn id="8" idx="1"/>
          </p:cNvCxnSpPr>
          <p:nvPr/>
        </p:nvCxnSpPr>
        <p:spPr>
          <a:xfrm>
            <a:off x="7516266" y="3968054"/>
            <a:ext cx="406924" cy="2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7">
            <a:extLst>
              <a:ext uri="{FF2B5EF4-FFF2-40B4-BE49-F238E27FC236}">
                <a16:creationId xmlns:a16="http://schemas.microsoft.com/office/drawing/2014/main" id="{F01FE577-3336-A020-DEAC-4F5B2BCDE2D2}"/>
              </a:ext>
            </a:extLst>
          </p:cNvPr>
          <p:cNvCxnSpPr>
            <a:cxnSpLocks/>
            <a:stCxn id="8" idx="2"/>
            <a:endCxn id="9" idx="0"/>
          </p:cNvCxnSpPr>
          <p:nvPr/>
        </p:nvCxnSpPr>
        <p:spPr>
          <a:xfrm rot="5400000">
            <a:off x="7279097" y="3523647"/>
            <a:ext cx="523829" cy="20731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8508C07-CD77-D1CB-BFE5-09DFEF8EEAF6}"/>
              </a:ext>
            </a:extLst>
          </p:cNvPr>
          <p:cNvCxnSpPr>
            <a:cxnSpLocks/>
            <a:stCxn id="9" idx="3"/>
            <a:endCxn id="10" idx="1"/>
          </p:cNvCxnSpPr>
          <p:nvPr/>
        </p:nvCxnSpPr>
        <p:spPr>
          <a:xfrm>
            <a:off x="7158832" y="5152057"/>
            <a:ext cx="764358" cy="3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58CBDE-F049-A39E-6368-43D29E56EB8B}"/>
              </a:ext>
            </a:extLst>
          </p:cNvPr>
          <p:cNvCxnSpPr>
            <a:cxnSpLocks/>
            <a:stCxn id="10" idx="2"/>
            <a:endCxn id="11" idx="0"/>
          </p:cNvCxnSpPr>
          <p:nvPr/>
        </p:nvCxnSpPr>
        <p:spPr>
          <a:xfrm>
            <a:off x="8577567" y="5485209"/>
            <a:ext cx="0" cy="390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6310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7B03795-CA1E-1404-0BC4-884E950D7061}"/>
              </a:ext>
            </a:extLst>
          </p:cNvPr>
          <p:cNvSpPr/>
          <p:nvPr/>
        </p:nvSpPr>
        <p:spPr>
          <a:xfrm>
            <a:off x="782198" y="1539838"/>
            <a:ext cx="10543142" cy="2892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3" name="Rettangolo con angoli arrotondati 52">
            <a:extLst>
              <a:ext uri="{FF2B5EF4-FFF2-40B4-BE49-F238E27FC236}">
                <a16:creationId xmlns:a16="http://schemas.microsoft.com/office/drawing/2014/main" id="{80AB3F06-355D-1247-9281-4B3512BB6563}"/>
              </a:ext>
            </a:extLst>
          </p:cNvPr>
          <p:cNvSpPr/>
          <p:nvPr/>
        </p:nvSpPr>
        <p:spPr>
          <a:xfrm>
            <a:off x="2523910" y="1472731"/>
            <a:ext cx="904374" cy="1106165"/>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sz="1000" dirty="0">
                <a:solidFill>
                  <a:schemeClr val="tx1"/>
                </a:solidFill>
              </a:rPr>
              <a:t>Landing page</a:t>
            </a:r>
          </a:p>
        </p:txBody>
      </p:sp>
      <p:sp>
        <p:nvSpPr>
          <p:cNvPr id="51" name="Ovale 50">
            <a:extLst>
              <a:ext uri="{FF2B5EF4-FFF2-40B4-BE49-F238E27FC236}">
                <a16:creationId xmlns:a16="http://schemas.microsoft.com/office/drawing/2014/main" id="{69CB5E5B-8C22-4CAA-E53F-1399E8510F95}"/>
              </a:ext>
            </a:extLst>
          </p:cNvPr>
          <p:cNvSpPr/>
          <p:nvPr/>
        </p:nvSpPr>
        <p:spPr>
          <a:xfrm>
            <a:off x="9592396" y="4736578"/>
            <a:ext cx="1229792" cy="114592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10">
            <a:extLst>
              <a:ext uri="{FF2B5EF4-FFF2-40B4-BE49-F238E27FC236}">
                <a16:creationId xmlns:a16="http://schemas.microsoft.com/office/drawing/2014/main" id="{FF0C0309-8705-C093-3FA5-6F81A69C569F}"/>
              </a:ext>
            </a:extLst>
          </p:cNvPr>
          <p:cNvSpPr/>
          <p:nvPr/>
        </p:nvSpPr>
        <p:spPr>
          <a:xfrm>
            <a:off x="2786137" y="2888261"/>
            <a:ext cx="1874142" cy="599844"/>
          </a:xfrm>
          <a:prstGeom prst="rect">
            <a:avLst/>
          </a:prstGeom>
          <a:solidFill>
            <a:srgbClr val="655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a:xfrm>
            <a:off x="1097280" y="286604"/>
            <a:ext cx="10058400" cy="848758"/>
          </a:xfrm>
        </p:spPr>
        <p:txBody>
          <a:bodyPr/>
          <a:lstStyle/>
          <a:p>
            <a:pPr marR="0" rtl="0"/>
            <a:r>
              <a:rPr lang="it-IT" b="1" i="0" u="none" strike="noStrike" baseline="0" dirty="0"/>
              <a:t>Esempio - </a:t>
            </a:r>
            <a:r>
              <a:rPr lang="it-IT" b="1" i="0" u="none" strike="noStrike" baseline="0" dirty="0" err="1"/>
              <a:t>Zapier</a:t>
            </a:r>
            <a:endParaRPr lang="it-IT" b="0" i="0" u="none" strike="noStrike" baseline="0"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7242442" y="577331"/>
            <a:ext cx="4354656" cy="589925"/>
          </a:xfrm>
        </p:spPr>
        <p:txBody>
          <a:bodyPr>
            <a:normAutofit/>
          </a:bodyPr>
          <a:lstStyle/>
          <a:p>
            <a:pPr marL="0" marR="0" lvl="0" indent="0" rtl="0">
              <a:lnSpc>
                <a:spcPct val="100000"/>
              </a:lnSpc>
              <a:spcBef>
                <a:spcPts val="0"/>
              </a:spcBef>
              <a:spcAft>
                <a:spcPts val="0"/>
              </a:spcAft>
              <a:buNone/>
            </a:pPr>
            <a:r>
              <a:rPr lang="it-IT" sz="1400" b="0" i="0" u="none" strike="noStrike" baseline="0" dirty="0">
                <a:latin typeface="+mj-lt"/>
              </a:rPr>
              <a:t>Un nostro cliente vende i suoi prodotti senza avere </a:t>
            </a:r>
          </a:p>
          <a:p>
            <a:pPr marL="0" marR="0" lvl="0" indent="0" rtl="0">
              <a:lnSpc>
                <a:spcPct val="100000"/>
              </a:lnSpc>
              <a:spcBef>
                <a:spcPts val="0"/>
              </a:spcBef>
              <a:spcAft>
                <a:spcPts val="0"/>
              </a:spcAft>
              <a:buNone/>
            </a:pPr>
            <a:r>
              <a:rPr lang="it-IT" sz="1400" b="0" i="0" u="none" strike="noStrike" baseline="0" dirty="0">
                <a:latin typeface="+mj-lt"/>
              </a:rPr>
              <a:t>un sito e-commerce!</a:t>
            </a:r>
          </a:p>
        </p:txBody>
      </p:sp>
      <p:pic>
        <p:nvPicPr>
          <p:cNvPr id="4" name="Immagine 3">
            <a:extLst>
              <a:ext uri="{FF2B5EF4-FFF2-40B4-BE49-F238E27FC236}">
                <a16:creationId xmlns:a16="http://schemas.microsoft.com/office/drawing/2014/main" id="{82F29164-5B3B-E44A-B635-4D22E1347B34}"/>
              </a:ext>
            </a:extLst>
          </p:cNvPr>
          <p:cNvPicPr>
            <a:picLocks noChangeAspect="1"/>
          </p:cNvPicPr>
          <p:nvPr/>
        </p:nvPicPr>
        <p:blipFill>
          <a:blip r:embed="rId2"/>
          <a:stretch>
            <a:fillRect/>
          </a:stretch>
        </p:blipFill>
        <p:spPr>
          <a:xfrm>
            <a:off x="3182149" y="2888261"/>
            <a:ext cx="1037210" cy="590816"/>
          </a:xfrm>
          <a:prstGeom prst="rect">
            <a:avLst/>
          </a:prstGeom>
        </p:spPr>
      </p:pic>
      <p:pic>
        <p:nvPicPr>
          <p:cNvPr id="5" name="Immagine 4">
            <a:extLst>
              <a:ext uri="{FF2B5EF4-FFF2-40B4-BE49-F238E27FC236}">
                <a16:creationId xmlns:a16="http://schemas.microsoft.com/office/drawing/2014/main" id="{185B0701-E606-517C-7D57-DB2238D24A8E}"/>
              </a:ext>
            </a:extLst>
          </p:cNvPr>
          <p:cNvPicPr>
            <a:picLocks noChangeAspect="1"/>
          </p:cNvPicPr>
          <p:nvPr/>
        </p:nvPicPr>
        <p:blipFill>
          <a:blip r:embed="rId3"/>
          <a:stretch>
            <a:fillRect/>
          </a:stretch>
        </p:blipFill>
        <p:spPr>
          <a:xfrm>
            <a:off x="5179620" y="2567708"/>
            <a:ext cx="1677098" cy="1059220"/>
          </a:xfrm>
          <a:prstGeom prst="rect">
            <a:avLst/>
          </a:prstGeom>
        </p:spPr>
      </p:pic>
      <p:pic>
        <p:nvPicPr>
          <p:cNvPr id="13" name="Immagine 12">
            <a:extLst>
              <a:ext uri="{FF2B5EF4-FFF2-40B4-BE49-F238E27FC236}">
                <a16:creationId xmlns:a16="http://schemas.microsoft.com/office/drawing/2014/main" id="{BCA5092D-914D-4DE7-E4AB-392065C9F9F1}"/>
              </a:ext>
            </a:extLst>
          </p:cNvPr>
          <p:cNvPicPr>
            <a:picLocks noChangeAspect="1"/>
          </p:cNvPicPr>
          <p:nvPr/>
        </p:nvPicPr>
        <p:blipFill>
          <a:blip r:embed="rId4"/>
          <a:stretch>
            <a:fillRect/>
          </a:stretch>
        </p:blipFill>
        <p:spPr>
          <a:xfrm>
            <a:off x="3558788" y="3579561"/>
            <a:ext cx="1142353" cy="2635740"/>
          </a:xfrm>
          <a:prstGeom prst="rect">
            <a:avLst/>
          </a:prstGeom>
          <a:ln>
            <a:noFill/>
          </a:ln>
          <a:effectLst>
            <a:outerShdw blurRad="292100" dist="139700" dir="2700000" algn="tl" rotWithShape="0">
              <a:srgbClr val="333333">
                <a:alpha val="65000"/>
              </a:srgbClr>
            </a:outerShdw>
          </a:effectLst>
        </p:spPr>
      </p:pic>
      <p:sp>
        <p:nvSpPr>
          <p:cNvPr id="14" name="Freccia a destra 13">
            <a:extLst>
              <a:ext uri="{FF2B5EF4-FFF2-40B4-BE49-F238E27FC236}">
                <a16:creationId xmlns:a16="http://schemas.microsoft.com/office/drawing/2014/main" id="{936DF13A-C1EF-E28D-B26D-4F233079B477}"/>
              </a:ext>
            </a:extLst>
          </p:cNvPr>
          <p:cNvSpPr/>
          <p:nvPr/>
        </p:nvSpPr>
        <p:spPr>
          <a:xfrm>
            <a:off x="4755087" y="2981011"/>
            <a:ext cx="518208"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B60B189D-BBC1-7D3E-131A-0F272B52DABF}"/>
              </a:ext>
            </a:extLst>
          </p:cNvPr>
          <p:cNvSpPr txBox="1"/>
          <p:nvPr/>
        </p:nvSpPr>
        <p:spPr>
          <a:xfrm>
            <a:off x="5294639" y="3454407"/>
            <a:ext cx="1416643" cy="1338828"/>
          </a:xfrm>
          <a:prstGeom prst="rect">
            <a:avLst/>
          </a:prstGeom>
          <a:solidFill>
            <a:srgbClr val="C00000"/>
          </a:solidFill>
          <a:ln>
            <a:noFill/>
          </a:ln>
          <a:effectLst>
            <a:outerShdw blurRad="101600" dist="76200" dir="240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it-IT" sz="900" dirty="0"/>
              <a:t>Nome</a:t>
            </a:r>
          </a:p>
          <a:p>
            <a:r>
              <a:rPr lang="it-IT" sz="900" dirty="0"/>
              <a:t>Cognome</a:t>
            </a:r>
          </a:p>
          <a:p>
            <a:r>
              <a:rPr lang="it-IT" sz="900" dirty="0"/>
              <a:t>Email</a:t>
            </a:r>
          </a:p>
          <a:p>
            <a:r>
              <a:rPr lang="it-IT" sz="900" dirty="0"/>
              <a:t>Indirizzo</a:t>
            </a:r>
          </a:p>
          <a:p>
            <a:r>
              <a:rPr lang="it-IT" sz="900" dirty="0"/>
              <a:t>Acquisto confermato</a:t>
            </a:r>
          </a:p>
          <a:p>
            <a:r>
              <a:rPr lang="it-IT" sz="900" dirty="0"/>
              <a:t>Transatto</a:t>
            </a:r>
          </a:p>
          <a:p>
            <a:r>
              <a:rPr lang="it-IT" sz="900" dirty="0"/>
              <a:t>Costi transazione</a:t>
            </a:r>
          </a:p>
          <a:p>
            <a:r>
              <a:rPr lang="it-IT" sz="900" dirty="0"/>
              <a:t>Ecc. </a:t>
            </a:r>
          </a:p>
          <a:p>
            <a:r>
              <a:rPr lang="it-IT" sz="900" dirty="0"/>
              <a:t>Ecc.</a:t>
            </a:r>
          </a:p>
        </p:txBody>
      </p:sp>
      <p:pic>
        <p:nvPicPr>
          <p:cNvPr id="16" name="Picture 5">
            <a:extLst>
              <a:ext uri="{FF2B5EF4-FFF2-40B4-BE49-F238E27FC236}">
                <a16:creationId xmlns:a16="http://schemas.microsoft.com/office/drawing/2014/main" id="{18E170C9-19D7-1C00-DEC2-FF73E09A23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1834" y="2935901"/>
            <a:ext cx="1206271" cy="1147851"/>
          </a:xfrm>
          <a:prstGeom prst="rect">
            <a:avLst/>
          </a:prstGeom>
        </p:spPr>
      </p:pic>
      <p:sp>
        <p:nvSpPr>
          <p:cNvPr id="17" name="Freccia a destra 16">
            <a:extLst>
              <a:ext uri="{FF2B5EF4-FFF2-40B4-BE49-F238E27FC236}">
                <a16:creationId xmlns:a16="http://schemas.microsoft.com/office/drawing/2014/main" id="{CBA3C6A7-2C45-EF3E-DF92-630E2E496C01}"/>
              </a:ext>
            </a:extLst>
          </p:cNvPr>
          <p:cNvSpPr/>
          <p:nvPr/>
        </p:nvSpPr>
        <p:spPr>
          <a:xfrm rot="20185445">
            <a:off x="6789121" y="3535125"/>
            <a:ext cx="728247"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D27B2103-438C-40F7-192F-0313082946E3}"/>
              </a:ext>
            </a:extLst>
          </p:cNvPr>
          <p:cNvPicPr>
            <a:picLocks noChangeAspect="1"/>
          </p:cNvPicPr>
          <p:nvPr/>
        </p:nvPicPr>
        <p:blipFill>
          <a:blip r:embed="rId6"/>
          <a:stretch>
            <a:fillRect/>
          </a:stretch>
        </p:blipFill>
        <p:spPr>
          <a:xfrm>
            <a:off x="7650086" y="1484669"/>
            <a:ext cx="1305939" cy="8751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Freccia a destra 20">
            <a:extLst>
              <a:ext uri="{FF2B5EF4-FFF2-40B4-BE49-F238E27FC236}">
                <a16:creationId xmlns:a16="http://schemas.microsoft.com/office/drawing/2014/main" id="{03F25607-E084-973B-69F6-952A221F3249}"/>
              </a:ext>
            </a:extLst>
          </p:cNvPr>
          <p:cNvSpPr/>
          <p:nvPr/>
        </p:nvSpPr>
        <p:spPr>
          <a:xfrm rot="5400000">
            <a:off x="8031974" y="2805850"/>
            <a:ext cx="144186" cy="243168"/>
          </a:xfrm>
          <a:prstGeom prst="rightArrow">
            <a:avLst>
              <a:gd name="adj1" fmla="val 50000"/>
              <a:gd name="adj2" fmla="val 8056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22" name="Freccia a destra 21">
            <a:extLst>
              <a:ext uri="{FF2B5EF4-FFF2-40B4-BE49-F238E27FC236}">
                <a16:creationId xmlns:a16="http://schemas.microsoft.com/office/drawing/2014/main" id="{B7DD8919-94BE-9ED2-1296-1862C9F6B037}"/>
              </a:ext>
            </a:extLst>
          </p:cNvPr>
          <p:cNvSpPr/>
          <p:nvPr/>
        </p:nvSpPr>
        <p:spPr>
          <a:xfrm rot="20475710">
            <a:off x="4716296" y="2343523"/>
            <a:ext cx="2937522"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24" name="Immagine 23">
            <a:extLst>
              <a:ext uri="{FF2B5EF4-FFF2-40B4-BE49-F238E27FC236}">
                <a16:creationId xmlns:a16="http://schemas.microsoft.com/office/drawing/2014/main" id="{DAA2F092-74C9-86CF-6363-60056E86FF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2623" y="2376121"/>
            <a:ext cx="875149" cy="875149"/>
          </a:xfrm>
          <a:prstGeom prst="rect">
            <a:avLst/>
          </a:prstGeom>
        </p:spPr>
      </p:pic>
      <p:sp>
        <p:nvSpPr>
          <p:cNvPr id="26" name="Freccia a destra 25">
            <a:extLst>
              <a:ext uri="{FF2B5EF4-FFF2-40B4-BE49-F238E27FC236}">
                <a16:creationId xmlns:a16="http://schemas.microsoft.com/office/drawing/2014/main" id="{F2DB6DB6-BB66-E6DA-4704-DCFE9BBDBE23}"/>
              </a:ext>
            </a:extLst>
          </p:cNvPr>
          <p:cNvSpPr/>
          <p:nvPr/>
        </p:nvSpPr>
        <p:spPr>
          <a:xfrm rot="20498105">
            <a:off x="8543705" y="2976360"/>
            <a:ext cx="963712"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EC8B1180-B4E9-444B-42FA-16559E3396A0}"/>
              </a:ext>
            </a:extLst>
          </p:cNvPr>
          <p:cNvSpPr/>
          <p:nvPr/>
        </p:nvSpPr>
        <p:spPr>
          <a:xfrm rot="7421462">
            <a:off x="6447963" y="4622190"/>
            <a:ext cx="1588959" cy="27780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dirty="0"/>
          </a:p>
        </p:txBody>
      </p:sp>
      <p:sp>
        <p:nvSpPr>
          <p:cNvPr id="28" name="CasellaDiTesto 27">
            <a:extLst>
              <a:ext uri="{FF2B5EF4-FFF2-40B4-BE49-F238E27FC236}">
                <a16:creationId xmlns:a16="http://schemas.microsoft.com/office/drawing/2014/main" id="{CC56AF85-63D4-3933-8F8C-C18F98591F8B}"/>
              </a:ext>
            </a:extLst>
          </p:cNvPr>
          <p:cNvSpPr txBox="1"/>
          <p:nvPr/>
        </p:nvSpPr>
        <p:spPr>
          <a:xfrm>
            <a:off x="9393306" y="3126063"/>
            <a:ext cx="1581315" cy="369332"/>
          </a:xfrm>
          <a:prstGeom prst="rect">
            <a:avLst/>
          </a:prstGeom>
          <a:noFill/>
        </p:spPr>
        <p:txBody>
          <a:bodyPr wrap="square" rtlCol="0">
            <a:spAutoFit/>
          </a:bodyPr>
          <a:lstStyle/>
          <a:p>
            <a:r>
              <a:rPr lang="it-IT" dirty="0"/>
              <a:t>inside(</a:t>
            </a:r>
            <a:r>
              <a:rPr lang="it-IT" dirty="0" err="1"/>
              <a:t>order</a:t>
            </a:r>
            <a:r>
              <a:rPr lang="it-IT" dirty="0"/>
              <a:t>)</a:t>
            </a:r>
          </a:p>
        </p:txBody>
      </p:sp>
      <p:sp>
        <p:nvSpPr>
          <p:cNvPr id="29" name="CasellaDiTesto 28">
            <a:extLst>
              <a:ext uri="{FF2B5EF4-FFF2-40B4-BE49-F238E27FC236}">
                <a16:creationId xmlns:a16="http://schemas.microsoft.com/office/drawing/2014/main" id="{B6C7DDE8-287D-8170-78DA-0B1099E7E0B0}"/>
              </a:ext>
            </a:extLst>
          </p:cNvPr>
          <p:cNvSpPr txBox="1"/>
          <p:nvPr/>
        </p:nvSpPr>
        <p:spPr>
          <a:xfrm>
            <a:off x="8809569" y="3759769"/>
            <a:ext cx="2197451" cy="523220"/>
          </a:xfrm>
          <a:prstGeom prst="rect">
            <a:avLst/>
          </a:prstGeom>
          <a:noFill/>
        </p:spPr>
        <p:txBody>
          <a:bodyPr wrap="square" rtlCol="0">
            <a:spAutoFit/>
          </a:bodyPr>
          <a:lstStyle/>
          <a:p>
            <a:r>
              <a:rPr lang="it-IT" sz="1400" dirty="0" err="1"/>
              <a:t>confirm</a:t>
            </a:r>
            <a:r>
              <a:rPr lang="it-IT" sz="1400" dirty="0"/>
              <a:t> + </a:t>
            </a:r>
            <a:r>
              <a:rPr lang="it-IT" sz="1400" dirty="0" err="1"/>
              <a:t>invoice</a:t>
            </a:r>
            <a:endParaRPr lang="it-IT" sz="1400" dirty="0"/>
          </a:p>
          <a:p>
            <a:r>
              <a:rPr lang="it-IT" sz="1400" dirty="0" err="1"/>
              <a:t>contract</a:t>
            </a:r>
            <a:r>
              <a:rPr lang="it-IT" sz="1400" dirty="0"/>
              <a:t> (client)</a:t>
            </a:r>
          </a:p>
        </p:txBody>
      </p:sp>
      <p:pic>
        <p:nvPicPr>
          <p:cNvPr id="31" name="Picture 5">
            <a:extLst>
              <a:ext uri="{FF2B5EF4-FFF2-40B4-BE49-F238E27FC236}">
                <a16:creationId xmlns:a16="http://schemas.microsoft.com/office/drawing/2014/main" id="{9AA0EF45-5095-DDAD-06AB-D669DD135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06733" y="4813852"/>
            <a:ext cx="945987" cy="900174"/>
          </a:xfrm>
          <a:prstGeom prst="rect">
            <a:avLst/>
          </a:prstGeom>
        </p:spPr>
      </p:pic>
      <p:pic>
        <p:nvPicPr>
          <p:cNvPr id="34" name="Immagine 33">
            <a:extLst>
              <a:ext uri="{FF2B5EF4-FFF2-40B4-BE49-F238E27FC236}">
                <a16:creationId xmlns:a16="http://schemas.microsoft.com/office/drawing/2014/main" id="{7FB96095-0D3F-A052-0E3D-ECBC3FAD4D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3408" y="5919474"/>
            <a:ext cx="394887" cy="394887"/>
          </a:xfrm>
          <a:prstGeom prst="rect">
            <a:avLst/>
          </a:prstGeom>
        </p:spPr>
      </p:pic>
      <p:sp>
        <p:nvSpPr>
          <p:cNvPr id="35" name="CasellaDiTesto 34">
            <a:extLst>
              <a:ext uri="{FF2B5EF4-FFF2-40B4-BE49-F238E27FC236}">
                <a16:creationId xmlns:a16="http://schemas.microsoft.com/office/drawing/2014/main" id="{11042049-C99B-A91F-507A-455FD796D70D}"/>
              </a:ext>
            </a:extLst>
          </p:cNvPr>
          <p:cNvSpPr txBox="1"/>
          <p:nvPr/>
        </p:nvSpPr>
        <p:spPr>
          <a:xfrm>
            <a:off x="8207586" y="5926922"/>
            <a:ext cx="1418256" cy="369332"/>
          </a:xfrm>
          <a:prstGeom prst="rect">
            <a:avLst/>
          </a:prstGeom>
          <a:noFill/>
        </p:spPr>
        <p:txBody>
          <a:bodyPr wrap="square" rtlCol="0">
            <a:spAutoFit/>
          </a:bodyPr>
          <a:lstStyle/>
          <a:p>
            <a:r>
              <a:rPr lang="it-IT" dirty="0"/>
              <a:t>inside(sell)</a:t>
            </a:r>
          </a:p>
        </p:txBody>
      </p:sp>
      <p:sp>
        <p:nvSpPr>
          <p:cNvPr id="40" name="Freccia a destra 39">
            <a:extLst>
              <a:ext uri="{FF2B5EF4-FFF2-40B4-BE49-F238E27FC236}">
                <a16:creationId xmlns:a16="http://schemas.microsoft.com/office/drawing/2014/main" id="{407A01F3-CAB1-1D1E-19B2-02A10D839EAF}"/>
              </a:ext>
            </a:extLst>
          </p:cNvPr>
          <p:cNvSpPr/>
          <p:nvPr/>
        </p:nvSpPr>
        <p:spPr>
          <a:xfrm rot="2579342">
            <a:off x="8975542" y="5641872"/>
            <a:ext cx="445921"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id="{1304E466-E470-C802-B48C-777E50744A73}"/>
              </a:ext>
            </a:extLst>
          </p:cNvPr>
          <p:cNvSpPr txBox="1"/>
          <p:nvPr/>
        </p:nvSpPr>
        <p:spPr>
          <a:xfrm>
            <a:off x="6413930" y="1687617"/>
            <a:ext cx="1121675" cy="1077218"/>
          </a:xfrm>
          <a:prstGeom prst="rect">
            <a:avLst/>
          </a:prstGeom>
          <a:noFill/>
        </p:spPr>
        <p:txBody>
          <a:bodyPr wrap="square" rtlCol="0">
            <a:spAutoFit/>
          </a:bodyPr>
          <a:lstStyle/>
          <a:p>
            <a:r>
              <a:rPr lang="it-IT" sz="1600" dirty="0" err="1"/>
              <a:t>confirm</a:t>
            </a:r>
            <a:r>
              <a:rPr lang="it-IT" sz="1600" dirty="0"/>
              <a:t> </a:t>
            </a:r>
          </a:p>
          <a:p>
            <a:endParaRPr lang="it-IT" sz="1600" dirty="0"/>
          </a:p>
          <a:p>
            <a:endParaRPr lang="it-IT" sz="1600" dirty="0"/>
          </a:p>
          <a:p>
            <a:r>
              <a:rPr lang="it-IT" sz="1600" dirty="0"/>
              <a:t>(client)</a:t>
            </a:r>
          </a:p>
        </p:txBody>
      </p:sp>
      <p:pic>
        <p:nvPicPr>
          <p:cNvPr id="44" name="Picture 5">
            <a:extLst>
              <a:ext uri="{FF2B5EF4-FFF2-40B4-BE49-F238E27FC236}">
                <a16:creationId xmlns:a16="http://schemas.microsoft.com/office/drawing/2014/main" id="{02866853-46F2-6270-7A55-55646ABF2ADD}"/>
              </a:ext>
            </a:extLst>
          </p:cNvPr>
          <p:cNvPicPr>
            <a:picLocks noChangeAspect="1"/>
          </p:cNvPicPr>
          <p:nvPr/>
        </p:nvPicPr>
        <p:blipFill rotWithShape="1">
          <a:blip r:embed="rId5">
            <a:extLst>
              <a:ext uri="{28A0092B-C50C-407E-A947-70E740481C1C}">
                <a14:useLocalDpi xmlns:a14="http://schemas.microsoft.com/office/drawing/2010/main" val="0"/>
              </a:ext>
            </a:extLst>
          </a:blip>
          <a:srcRect t="8930" b="11970"/>
          <a:stretch/>
        </p:blipFill>
        <p:spPr>
          <a:xfrm>
            <a:off x="2666495" y="1996602"/>
            <a:ext cx="655272" cy="493224"/>
          </a:xfrm>
          <a:prstGeom prst="rect">
            <a:avLst/>
          </a:prstGeom>
        </p:spPr>
      </p:pic>
      <p:sp>
        <p:nvSpPr>
          <p:cNvPr id="45" name="Freccia a destra 44">
            <a:extLst>
              <a:ext uri="{FF2B5EF4-FFF2-40B4-BE49-F238E27FC236}">
                <a16:creationId xmlns:a16="http://schemas.microsoft.com/office/drawing/2014/main" id="{18CD6562-01D9-9534-0BCA-F9100EF0799E}"/>
              </a:ext>
            </a:extLst>
          </p:cNvPr>
          <p:cNvSpPr/>
          <p:nvPr/>
        </p:nvSpPr>
        <p:spPr>
          <a:xfrm rot="2778716">
            <a:off x="3199236" y="2415765"/>
            <a:ext cx="732292"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D6ACC850-BD42-2613-22FD-695CC0FBA443}"/>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201425" y="1894364"/>
            <a:ext cx="655293" cy="655293"/>
          </a:xfrm>
          <a:prstGeom prst="rect">
            <a:avLst/>
          </a:prstGeom>
        </p:spPr>
      </p:pic>
      <p:pic>
        <p:nvPicPr>
          <p:cNvPr id="48" name="Immagine 47">
            <a:extLst>
              <a:ext uri="{FF2B5EF4-FFF2-40B4-BE49-F238E27FC236}">
                <a16:creationId xmlns:a16="http://schemas.microsoft.com/office/drawing/2014/main" id="{A6F9F97A-1CAA-4803-8654-1E4C3796FAD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0255908" y="3850287"/>
            <a:ext cx="432515" cy="432515"/>
          </a:xfrm>
          <a:prstGeom prst="rect">
            <a:avLst/>
          </a:prstGeom>
        </p:spPr>
      </p:pic>
      <p:sp>
        <p:nvSpPr>
          <p:cNvPr id="50" name="CasellaDiTesto 49">
            <a:extLst>
              <a:ext uri="{FF2B5EF4-FFF2-40B4-BE49-F238E27FC236}">
                <a16:creationId xmlns:a16="http://schemas.microsoft.com/office/drawing/2014/main" id="{81CFDFE5-9F71-785B-6757-D171836B2CEE}"/>
              </a:ext>
            </a:extLst>
          </p:cNvPr>
          <p:cNvSpPr txBox="1"/>
          <p:nvPr/>
        </p:nvSpPr>
        <p:spPr>
          <a:xfrm>
            <a:off x="8157643" y="2393470"/>
            <a:ext cx="1581315" cy="276999"/>
          </a:xfrm>
          <a:prstGeom prst="rect">
            <a:avLst/>
          </a:prstGeom>
          <a:noFill/>
        </p:spPr>
        <p:txBody>
          <a:bodyPr wrap="square" rtlCol="0">
            <a:spAutoFit/>
          </a:bodyPr>
          <a:lstStyle/>
          <a:p>
            <a:r>
              <a:rPr lang="it-IT" sz="1200" dirty="0" err="1"/>
              <a:t>scraping</a:t>
            </a:r>
            <a:endParaRPr lang="it-IT" sz="1200" dirty="0"/>
          </a:p>
        </p:txBody>
      </p:sp>
      <p:sp>
        <p:nvSpPr>
          <p:cNvPr id="54" name="Freccia a destra 53">
            <a:extLst>
              <a:ext uri="{FF2B5EF4-FFF2-40B4-BE49-F238E27FC236}">
                <a16:creationId xmlns:a16="http://schemas.microsoft.com/office/drawing/2014/main" id="{5FB8D00D-ACAA-1A4F-7DCE-0AABF76D4C40}"/>
              </a:ext>
            </a:extLst>
          </p:cNvPr>
          <p:cNvSpPr/>
          <p:nvPr/>
        </p:nvSpPr>
        <p:spPr>
          <a:xfrm>
            <a:off x="1598726" y="3086018"/>
            <a:ext cx="1142503"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56" name="Triangolo isoscele 55">
            <a:extLst>
              <a:ext uri="{FF2B5EF4-FFF2-40B4-BE49-F238E27FC236}">
                <a16:creationId xmlns:a16="http://schemas.microsoft.com/office/drawing/2014/main" id="{625766E1-A292-E570-0012-3450BE912EA1}"/>
              </a:ext>
            </a:extLst>
          </p:cNvPr>
          <p:cNvSpPr/>
          <p:nvPr/>
        </p:nvSpPr>
        <p:spPr>
          <a:xfrm rot="15310011">
            <a:off x="2183197" y="4030153"/>
            <a:ext cx="803311" cy="865658"/>
          </a:xfrm>
          <a:prstGeom prst="triangle">
            <a:avLst>
              <a:gd name="adj" fmla="val 50908"/>
            </a:avLst>
          </a:prstGeom>
          <a:gradFill>
            <a:gsLst>
              <a:gs pos="17000">
                <a:schemeClr val="accent1">
                  <a:lumMod val="5000"/>
                  <a:lumOff val="95000"/>
                  <a:alpha val="4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5" name="Immagine 54">
            <a:extLst>
              <a:ext uri="{FF2B5EF4-FFF2-40B4-BE49-F238E27FC236}">
                <a16:creationId xmlns:a16="http://schemas.microsoft.com/office/drawing/2014/main" id="{AD0B758B-E4D7-B431-DE7D-9139D6C2560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98649"/>
                    </a14:imgEffect>
                  </a14:imgLayer>
                </a14:imgProps>
              </a:ext>
            </a:extLst>
          </a:blip>
          <a:stretch>
            <a:fillRect/>
          </a:stretch>
        </p:blipFill>
        <p:spPr>
          <a:xfrm flipH="1">
            <a:off x="1570975" y="4188630"/>
            <a:ext cx="891294" cy="1173942"/>
          </a:xfrm>
          <a:prstGeom prst="rect">
            <a:avLst/>
          </a:prstGeom>
        </p:spPr>
      </p:pic>
      <p:sp>
        <p:nvSpPr>
          <p:cNvPr id="57" name="Rettangolo 56">
            <a:extLst>
              <a:ext uri="{FF2B5EF4-FFF2-40B4-BE49-F238E27FC236}">
                <a16:creationId xmlns:a16="http://schemas.microsoft.com/office/drawing/2014/main" id="{D5EC4C92-8114-9888-1E9E-BF5AB16A2125}"/>
              </a:ext>
            </a:extLst>
          </p:cNvPr>
          <p:cNvSpPr/>
          <p:nvPr/>
        </p:nvSpPr>
        <p:spPr>
          <a:xfrm>
            <a:off x="1950364" y="4396420"/>
            <a:ext cx="376180" cy="2976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A3A3751B-B643-7862-129A-DA9FC111BFCF}"/>
              </a:ext>
            </a:extLst>
          </p:cNvPr>
          <p:cNvPicPr>
            <a:picLocks noChangeAspect="1"/>
          </p:cNvPicPr>
          <p:nvPr/>
        </p:nvPicPr>
        <p:blipFill>
          <a:blip r:embed="rId12"/>
          <a:stretch>
            <a:fillRect/>
          </a:stretch>
        </p:blipFill>
        <p:spPr>
          <a:xfrm>
            <a:off x="2786137" y="3971785"/>
            <a:ext cx="642147" cy="770248"/>
          </a:xfrm>
          <a:prstGeom prst="rect">
            <a:avLst/>
          </a:prstGeom>
        </p:spPr>
      </p:pic>
      <p:pic>
        <p:nvPicPr>
          <p:cNvPr id="58" name="Immagine 57">
            <a:extLst>
              <a:ext uri="{FF2B5EF4-FFF2-40B4-BE49-F238E27FC236}">
                <a16:creationId xmlns:a16="http://schemas.microsoft.com/office/drawing/2014/main" id="{762AE04E-AC80-6075-7765-D45C84EF71EE}"/>
              </a:ext>
            </a:extLst>
          </p:cNvPr>
          <p:cNvPicPr>
            <a:picLocks noChangeAspect="1"/>
          </p:cNvPicPr>
          <p:nvPr/>
        </p:nvPicPr>
        <p:blipFill rotWithShape="1">
          <a:blip r:embed="rId4"/>
          <a:srcRect l="1959" r="-1959" b="16615"/>
          <a:stretch/>
        </p:blipFill>
        <p:spPr>
          <a:xfrm>
            <a:off x="1846715" y="4266366"/>
            <a:ext cx="490465" cy="943622"/>
          </a:xfrm>
          <a:prstGeom prst="rect">
            <a:avLst/>
          </a:prstGeom>
          <a:ln>
            <a:noFill/>
          </a:ln>
          <a:effectLst>
            <a:outerShdw blurRad="292100" dist="139700" dir="2700000" algn="tl" rotWithShape="0">
              <a:srgbClr val="333333">
                <a:alpha val="65000"/>
              </a:srgbClr>
            </a:outerShdw>
          </a:effectLst>
        </p:spPr>
      </p:pic>
      <p:pic>
        <p:nvPicPr>
          <p:cNvPr id="59" name="Immagine 58">
            <a:extLst>
              <a:ext uri="{FF2B5EF4-FFF2-40B4-BE49-F238E27FC236}">
                <a16:creationId xmlns:a16="http://schemas.microsoft.com/office/drawing/2014/main" id="{B14C14CC-3B1A-0E20-5932-CB35D9880198}"/>
              </a:ext>
            </a:extLst>
          </p:cNvPr>
          <p:cNvPicPr>
            <a:picLocks noChangeAspect="1"/>
          </p:cNvPicPr>
          <p:nvPr/>
        </p:nvPicPr>
        <p:blipFill>
          <a:blip r:embed="rId13"/>
          <a:stretch>
            <a:fillRect/>
          </a:stretch>
        </p:blipFill>
        <p:spPr>
          <a:xfrm>
            <a:off x="1448173" y="1539838"/>
            <a:ext cx="355218" cy="355218"/>
          </a:xfrm>
          <a:prstGeom prst="rect">
            <a:avLst/>
          </a:prstGeom>
        </p:spPr>
      </p:pic>
      <p:pic>
        <p:nvPicPr>
          <p:cNvPr id="61" name="Immagine 60">
            <a:extLst>
              <a:ext uri="{FF2B5EF4-FFF2-40B4-BE49-F238E27FC236}">
                <a16:creationId xmlns:a16="http://schemas.microsoft.com/office/drawing/2014/main" id="{69165963-A861-A46D-083C-586BE2A4119B}"/>
              </a:ext>
            </a:extLst>
          </p:cNvPr>
          <p:cNvPicPr>
            <a:picLocks noChangeAspect="1"/>
          </p:cNvPicPr>
          <p:nvPr/>
        </p:nvPicPr>
        <p:blipFill>
          <a:blip r:embed="rId14"/>
          <a:stretch>
            <a:fillRect/>
          </a:stretch>
        </p:blipFill>
        <p:spPr>
          <a:xfrm>
            <a:off x="1475612" y="1953610"/>
            <a:ext cx="327779" cy="325987"/>
          </a:xfrm>
          <a:prstGeom prst="rect">
            <a:avLst/>
          </a:prstGeom>
        </p:spPr>
      </p:pic>
      <p:pic>
        <p:nvPicPr>
          <p:cNvPr id="62" name="Immagine 61">
            <a:extLst>
              <a:ext uri="{FF2B5EF4-FFF2-40B4-BE49-F238E27FC236}">
                <a16:creationId xmlns:a16="http://schemas.microsoft.com/office/drawing/2014/main" id="{246C69F1-2813-D0BC-F6EF-654DA910D3B9}"/>
              </a:ext>
            </a:extLst>
          </p:cNvPr>
          <p:cNvPicPr>
            <a:picLocks noChangeAspect="1"/>
          </p:cNvPicPr>
          <p:nvPr/>
        </p:nvPicPr>
        <p:blipFill rotWithShape="1">
          <a:blip r:embed="rId15"/>
          <a:srcRect l="18232" r="16500"/>
          <a:stretch/>
        </p:blipFill>
        <p:spPr>
          <a:xfrm>
            <a:off x="1483836" y="2342602"/>
            <a:ext cx="311353" cy="289111"/>
          </a:xfrm>
          <a:prstGeom prst="rect">
            <a:avLst/>
          </a:prstGeom>
        </p:spPr>
      </p:pic>
      <p:pic>
        <p:nvPicPr>
          <p:cNvPr id="63" name="Immagine 62">
            <a:extLst>
              <a:ext uri="{FF2B5EF4-FFF2-40B4-BE49-F238E27FC236}">
                <a16:creationId xmlns:a16="http://schemas.microsoft.com/office/drawing/2014/main" id="{73DF9F40-6753-7459-E3D4-1983FDC0E3A7}"/>
              </a:ext>
            </a:extLst>
          </p:cNvPr>
          <p:cNvPicPr>
            <a:picLocks noChangeAspect="1"/>
          </p:cNvPicPr>
          <p:nvPr/>
        </p:nvPicPr>
        <p:blipFill rotWithShape="1">
          <a:blip r:embed="rId16"/>
          <a:srcRect l="19246" r="19358"/>
          <a:stretch/>
        </p:blipFill>
        <p:spPr>
          <a:xfrm>
            <a:off x="1892961" y="1555101"/>
            <a:ext cx="350410" cy="356714"/>
          </a:xfrm>
          <a:prstGeom prst="rect">
            <a:avLst/>
          </a:prstGeom>
        </p:spPr>
      </p:pic>
      <p:pic>
        <p:nvPicPr>
          <p:cNvPr id="64" name="Immagine 63">
            <a:extLst>
              <a:ext uri="{FF2B5EF4-FFF2-40B4-BE49-F238E27FC236}">
                <a16:creationId xmlns:a16="http://schemas.microsoft.com/office/drawing/2014/main" id="{4217EEE0-64B8-FC8F-878A-B263721AFAD7}"/>
              </a:ext>
            </a:extLst>
          </p:cNvPr>
          <p:cNvPicPr>
            <a:picLocks noChangeAspect="1"/>
          </p:cNvPicPr>
          <p:nvPr/>
        </p:nvPicPr>
        <p:blipFill>
          <a:blip r:embed="rId17"/>
          <a:stretch>
            <a:fillRect/>
          </a:stretch>
        </p:blipFill>
        <p:spPr>
          <a:xfrm>
            <a:off x="1846715" y="1916139"/>
            <a:ext cx="439366" cy="393555"/>
          </a:xfrm>
          <a:prstGeom prst="rect">
            <a:avLst/>
          </a:prstGeom>
        </p:spPr>
      </p:pic>
      <p:pic>
        <p:nvPicPr>
          <p:cNvPr id="65" name="Immagine 64">
            <a:extLst>
              <a:ext uri="{FF2B5EF4-FFF2-40B4-BE49-F238E27FC236}">
                <a16:creationId xmlns:a16="http://schemas.microsoft.com/office/drawing/2014/main" id="{7481B4FF-BF42-B6A3-2D99-08C75AFDCD39}"/>
              </a:ext>
            </a:extLst>
          </p:cNvPr>
          <p:cNvPicPr>
            <a:picLocks noChangeAspect="1"/>
          </p:cNvPicPr>
          <p:nvPr/>
        </p:nvPicPr>
        <p:blipFill>
          <a:blip r:embed="rId18"/>
          <a:stretch>
            <a:fillRect/>
          </a:stretch>
        </p:blipFill>
        <p:spPr>
          <a:xfrm>
            <a:off x="1909287" y="2325136"/>
            <a:ext cx="310435" cy="360506"/>
          </a:xfrm>
          <a:prstGeom prst="rect">
            <a:avLst/>
          </a:prstGeom>
        </p:spPr>
      </p:pic>
      <p:sp>
        <p:nvSpPr>
          <p:cNvPr id="66" name="Freccia a destra 65">
            <a:extLst>
              <a:ext uri="{FF2B5EF4-FFF2-40B4-BE49-F238E27FC236}">
                <a16:creationId xmlns:a16="http://schemas.microsoft.com/office/drawing/2014/main" id="{99A3FBCE-3A17-6C5D-C38B-AAAD514191EB}"/>
              </a:ext>
            </a:extLst>
          </p:cNvPr>
          <p:cNvSpPr/>
          <p:nvPr/>
        </p:nvSpPr>
        <p:spPr>
          <a:xfrm>
            <a:off x="2286081" y="1953610"/>
            <a:ext cx="304188" cy="2957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67" name="Immagine 66">
            <a:extLst>
              <a:ext uri="{FF2B5EF4-FFF2-40B4-BE49-F238E27FC236}">
                <a16:creationId xmlns:a16="http://schemas.microsoft.com/office/drawing/2014/main" id="{6BF1BAEA-EF67-2773-ECD2-01B78A84500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781582" y="2855341"/>
            <a:ext cx="655293" cy="655293"/>
          </a:xfrm>
          <a:prstGeom prst="rect">
            <a:avLst/>
          </a:prstGeom>
        </p:spPr>
      </p:pic>
      <p:pic>
        <p:nvPicPr>
          <p:cNvPr id="69" name="Immagine 68">
            <a:extLst>
              <a:ext uri="{FF2B5EF4-FFF2-40B4-BE49-F238E27FC236}">
                <a16:creationId xmlns:a16="http://schemas.microsoft.com/office/drawing/2014/main" id="{CC5BAEBE-F39D-14F5-31BF-4FF6DBC110E8}"/>
              </a:ext>
            </a:extLst>
          </p:cNvPr>
          <p:cNvPicPr>
            <a:picLocks noChangeAspect="1"/>
          </p:cNvPicPr>
          <p:nvPr/>
        </p:nvPicPr>
        <p:blipFill rotWithShape="1">
          <a:blip r:embed="rId19"/>
          <a:srcRect t="27677" b="28033"/>
          <a:stretch/>
        </p:blipFill>
        <p:spPr>
          <a:xfrm>
            <a:off x="6183185" y="5480162"/>
            <a:ext cx="1142353" cy="337307"/>
          </a:xfrm>
          <a:prstGeom prst="rect">
            <a:avLst/>
          </a:prstGeom>
        </p:spPr>
      </p:pic>
      <p:sp>
        <p:nvSpPr>
          <p:cNvPr id="71" name="Freccia a destra 70">
            <a:extLst>
              <a:ext uri="{FF2B5EF4-FFF2-40B4-BE49-F238E27FC236}">
                <a16:creationId xmlns:a16="http://schemas.microsoft.com/office/drawing/2014/main" id="{BB1FD92F-7B9C-5558-F4B6-9B1244B06B1F}"/>
              </a:ext>
            </a:extLst>
          </p:cNvPr>
          <p:cNvSpPr/>
          <p:nvPr/>
        </p:nvSpPr>
        <p:spPr>
          <a:xfrm rot="20145753">
            <a:off x="7304584" y="5490828"/>
            <a:ext cx="935414"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2" name="Freccia a destra 71">
            <a:extLst>
              <a:ext uri="{FF2B5EF4-FFF2-40B4-BE49-F238E27FC236}">
                <a16:creationId xmlns:a16="http://schemas.microsoft.com/office/drawing/2014/main" id="{05EBCDAA-CFF3-27FB-0DF1-5DF1FE2BE5C5}"/>
              </a:ext>
            </a:extLst>
          </p:cNvPr>
          <p:cNvSpPr/>
          <p:nvPr/>
        </p:nvSpPr>
        <p:spPr>
          <a:xfrm rot="19292736">
            <a:off x="8890800" y="4484220"/>
            <a:ext cx="739643"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3" name="CasellaDiTesto 72">
            <a:extLst>
              <a:ext uri="{FF2B5EF4-FFF2-40B4-BE49-F238E27FC236}">
                <a16:creationId xmlns:a16="http://schemas.microsoft.com/office/drawing/2014/main" id="{49DA0368-B6FD-6D03-EFBA-64CA8AA8FCAE}"/>
              </a:ext>
            </a:extLst>
          </p:cNvPr>
          <p:cNvSpPr txBox="1"/>
          <p:nvPr/>
        </p:nvSpPr>
        <p:spPr>
          <a:xfrm>
            <a:off x="6239513" y="5838891"/>
            <a:ext cx="754386" cy="369332"/>
          </a:xfrm>
          <a:prstGeom prst="rect">
            <a:avLst/>
          </a:prstGeom>
          <a:solidFill>
            <a:srgbClr val="C00000"/>
          </a:solidFill>
          <a:ln>
            <a:noFill/>
          </a:ln>
          <a:effectLst>
            <a:outerShdw blurRad="63500" dist="76200" dir="240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it-IT" sz="900" dirty="0"/>
              <a:t>Fattura #</a:t>
            </a:r>
          </a:p>
          <a:p>
            <a:r>
              <a:rPr lang="it-IT" sz="900" dirty="0"/>
              <a:t>data</a:t>
            </a:r>
          </a:p>
        </p:txBody>
      </p:sp>
      <p:sp>
        <p:nvSpPr>
          <p:cNvPr id="74" name="Freccia a destra 73">
            <a:extLst>
              <a:ext uri="{FF2B5EF4-FFF2-40B4-BE49-F238E27FC236}">
                <a16:creationId xmlns:a16="http://schemas.microsoft.com/office/drawing/2014/main" id="{722DA1F5-BBDF-4F43-7FE5-30A778BAA259}"/>
              </a:ext>
            </a:extLst>
          </p:cNvPr>
          <p:cNvSpPr/>
          <p:nvPr/>
        </p:nvSpPr>
        <p:spPr>
          <a:xfrm>
            <a:off x="9129879" y="5092269"/>
            <a:ext cx="739643"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5" name="Rettangolo 74">
            <a:extLst>
              <a:ext uri="{FF2B5EF4-FFF2-40B4-BE49-F238E27FC236}">
                <a16:creationId xmlns:a16="http://schemas.microsoft.com/office/drawing/2014/main" id="{FBB24AF3-E955-3A58-97F0-C545365F8A1D}"/>
              </a:ext>
            </a:extLst>
          </p:cNvPr>
          <p:cNvSpPr/>
          <p:nvPr/>
        </p:nvSpPr>
        <p:spPr>
          <a:xfrm>
            <a:off x="8042312" y="2689433"/>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6" name="Rettangolo 75">
            <a:extLst>
              <a:ext uri="{FF2B5EF4-FFF2-40B4-BE49-F238E27FC236}">
                <a16:creationId xmlns:a16="http://schemas.microsoft.com/office/drawing/2014/main" id="{680343DB-0904-F040-87D4-582C3B3BCD7E}"/>
              </a:ext>
            </a:extLst>
          </p:cNvPr>
          <p:cNvSpPr/>
          <p:nvPr/>
        </p:nvSpPr>
        <p:spPr>
          <a:xfrm>
            <a:off x="8041003" y="2530196"/>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7" name="Rettangolo 76">
            <a:extLst>
              <a:ext uri="{FF2B5EF4-FFF2-40B4-BE49-F238E27FC236}">
                <a16:creationId xmlns:a16="http://schemas.microsoft.com/office/drawing/2014/main" id="{7D9B2A1C-2DD2-5E2D-A8B4-63299E98DFC9}"/>
              </a:ext>
            </a:extLst>
          </p:cNvPr>
          <p:cNvSpPr/>
          <p:nvPr/>
        </p:nvSpPr>
        <p:spPr>
          <a:xfrm>
            <a:off x="8042312" y="2366413"/>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0CD32DE5-E1D2-E916-1827-25F14B59728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42882" y="4871152"/>
            <a:ext cx="680435" cy="729038"/>
          </a:xfrm>
          <a:prstGeom prst="rect">
            <a:avLst/>
          </a:prstGeom>
        </p:spPr>
      </p:pic>
      <p:sp>
        <p:nvSpPr>
          <p:cNvPr id="41" name="CasellaDiTesto 40">
            <a:extLst>
              <a:ext uri="{FF2B5EF4-FFF2-40B4-BE49-F238E27FC236}">
                <a16:creationId xmlns:a16="http://schemas.microsoft.com/office/drawing/2014/main" id="{29D0796C-4A75-08F0-A577-B881CC5CECAD}"/>
              </a:ext>
            </a:extLst>
          </p:cNvPr>
          <p:cNvSpPr txBox="1"/>
          <p:nvPr/>
        </p:nvSpPr>
        <p:spPr>
          <a:xfrm>
            <a:off x="10001145" y="5480162"/>
            <a:ext cx="942039" cy="338554"/>
          </a:xfrm>
          <a:prstGeom prst="rect">
            <a:avLst/>
          </a:prstGeom>
          <a:noFill/>
        </p:spPr>
        <p:txBody>
          <a:bodyPr wrap="square" rtlCol="0">
            <a:spAutoFit/>
          </a:bodyPr>
          <a:lstStyle/>
          <a:p>
            <a:r>
              <a:rPr lang="it-IT" sz="1600" dirty="0"/>
              <a:t>CRM</a:t>
            </a:r>
          </a:p>
        </p:txBody>
      </p:sp>
      <p:pic>
        <p:nvPicPr>
          <p:cNvPr id="70" name="Immagine 69">
            <a:extLst>
              <a:ext uri="{FF2B5EF4-FFF2-40B4-BE49-F238E27FC236}">
                <a16:creationId xmlns:a16="http://schemas.microsoft.com/office/drawing/2014/main" id="{DBDF5F73-4EDC-8899-F97A-90141F0C7F1C}"/>
              </a:ext>
            </a:extLst>
          </p:cNvPr>
          <p:cNvPicPr>
            <a:picLocks noChangeAspect="1"/>
          </p:cNvPicPr>
          <p:nvPr/>
        </p:nvPicPr>
        <p:blipFill rotWithShape="1">
          <a:blip r:embed="rId3"/>
          <a:srcRect l="10099" t="17384" b="19426"/>
          <a:stretch/>
        </p:blipFill>
        <p:spPr>
          <a:xfrm>
            <a:off x="6856718" y="4491187"/>
            <a:ext cx="951239" cy="422281"/>
          </a:xfrm>
          <a:prstGeom prst="rect">
            <a:avLst/>
          </a:prstGeom>
        </p:spPr>
      </p:pic>
      <p:cxnSp>
        <p:nvCxnSpPr>
          <p:cNvPr id="7" name="Straight Connector 6">
            <a:extLst>
              <a:ext uri="{FF2B5EF4-FFF2-40B4-BE49-F238E27FC236}">
                <a16:creationId xmlns:a16="http://schemas.microsoft.com/office/drawing/2014/main" id="{E3D5394A-9664-8676-D498-A8573C92F0D8}"/>
              </a:ext>
            </a:extLst>
          </p:cNvPr>
          <p:cNvCxnSpPr/>
          <p:nvPr/>
        </p:nvCxnSpPr>
        <p:spPr>
          <a:xfrm flipV="1">
            <a:off x="1222872" y="1178948"/>
            <a:ext cx="9932808" cy="207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545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fade">
                                      <p:cBhvr>
                                        <p:cTn id="71" dur="50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73"/>
                                        </p:tgtEl>
                                        <p:attrNameLst>
                                          <p:attrName>style.visibility</p:attrName>
                                        </p:attrNameLst>
                                      </p:cBhvr>
                                      <p:to>
                                        <p:strVal val="visible"/>
                                      </p:to>
                                    </p:set>
                                    <p:animEffect transition="in" filter="fade">
                                      <p:cBhvr>
                                        <p:cTn id="76" dur="500"/>
                                        <p:tgtEl>
                                          <p:spTgt spid="73"/>
                                        </p:tgtEl>
                                      </p:cBhvr>
                                    </p:animEffect>
                                  </p:childTnLst>
                                </p:cTn>
                              </p:par>
                              <p:par>
                                <p:cTn id="77" presetID="10" presetClass="entr" presetSubtype="0" fill="hold" nodeType="withEffect">
                                  <p:stCondLst>
                                    <p:cond delay="0"/>
                                  </p:stCondLst>
                                  <p:childTnLst>
                                    <p:set>
                                      <p:cBhvr>
                                        <p:cTn id="78" dur="1" fill="hold">
                                          <p:stCondLst>
                                            <p:cond delay="0"/>
                                          </p:stCondLst>
                                        </p:cTn>
                                        <p:tgtEl>
                                          <p:spTgt spid="70"/>
                                        </p:tgtEl>
                                        <p:attrNameLst>
                                          <p:attrName>style.visibility</p:attrName>
                                        </p:attrNameLst>
                                      </p:cBhvr>
                                      <p:to>
                                        <p:strVal val="visible"/>
                                      </p:to>
                                    </p:set>
                                    <p:animEffect transition="in" filter="fade">
                                      <p:cBhvr>
                                        <p:cTn id="79" dur="500"/>
                                        <p:tgtEl>
                                          <p:spTgt spid="70"/>
                                        </p:tgtEl>
                                      </p:cBhvr>
                                    </p:animEffect>
                                  </p:childTnLst>
                                </p:cTn>
                              </p:par>
                              <p:par>
                                <p:cTn id="80" presetID="10" presetClass="entr" presetSubtype="0" fill="hold" nodeType="with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10"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500"/>
                                        <p:tgtEl>
                                          <p:spTgt spid="2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1"/>
                                        </p:tgtEl>
                                        <p:attrNameLst>
                                          <p:attrName>style.visibility</p:attrName>
                                        </p:attrNameLst>
                                      </p:cBhvr>
                                      <p:to>
                                        <p:strVal val="visible"/>
                                      </p:to>
                                    </p:set>
                                    <p:animEffect transition="in" filter="fade">
                                      <p:cBhvr>
                                        <p:cTn id="105" dur="500"/>
                                        <p:tgtEl>
                                          <p:spTgt spid="5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fade">
                                      <p:cBhvr>
                                        <p:cTn id="108" dur="500"/>
                                        <p:tgtEl>
                                          <p:spTgt spid="72"/>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74"/>
                                        </p:tgtEl>
                                        <p:attrNameLst>
                                          <p:attrName>style.visibility</p:attrName>
                                        </p:attrNameLst>
                                      </p:cBhvr>
                                      <p:to>
                                        <p:strVal val="visible"/>
                                      </p:to>
                                    </p:set>
                                    <p:animEffect transition="in" filter="fade">
                                      <p:cBhvr>
                                        <p:cTn id="114" dur="500"/>
                                        <p:tgtEl>
                                          <p:spTgt spid="74"/>
                                        </p:tgtEl>
                                      </p:cBhvr>
                                    </p:animEffect>
                                  </p:childTnLst>
                                </p:cTn>
                              </p:par>
                              <p:par>
                                <p:cTn id="115" presetID="10" presetClass="entr" presetSubtype="0"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fade">
                                      <p:cBhvr>
                                        <p:cTn id="117" dur="500"/>
                                        <p:tgtEl>
                                          <p:spTgt spid="3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par>
                                <p:cTn id="121" presetID="10" presetClass="entr" presetSubtype="0" fill="hold" nodeType="withEffect">
                                  <p:stCondLst>
                                    <p:cond delay="0"/>
                                  </p:stCondLst>
                                  <p:childTnLst>
                                    <p:set>
                                      <p:cBhvr>
                                        <p:cTn id="122" dur="1" fill="hold">
                                          <p:stCondLst>
                                            <p:cond delay="0"/>
                                          </p:stCondLst>
                                        </p:cTn>
                                        <p:tgtEl>
                                          <p:spTgt spid="31"/>
                                        </p:tgtEl>
                                        <p:attrNameLst>
                                          <p:attrName>style.visibility</p:attrName>
                                        </p:attrNameLst>
                                      </p:cBhvr>
                                      <p:to>
                                        <p:strVal val="visible"/>
                                      </p:to>
                                    </p:set>
                                    <p:animEffect transition="in" filter="fade">
                                      <p:cBhvr>
                                        <p:cTn id="123" dur="500"/>
                                        <p:tgtEl>
                                          <p:spTgt spid="31"/>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fade">
                                      <p:cBhvr>
                                        <p:cTn id="126" dur="500"/>
                                        <p:tgtEl>
                                          <p:spTgt spid="71"/>
                                        </p:tgtEl>
                                      </p:cBhvr>
                                    </p:animEffect>
                                  </p:childTnLst>
                                </p:cTn>
                              </p:par>
                              <p:par>
                                <p:cTn id="127" presetID="10" presetClass="entr" presetSubtype="0" fill="hold" nodeType="withEffect">
                                  <p:stCondLst>
                                    <p:cond delay="0"/>
                                  </p:stCondLst>
                                  <p:childTnLst>
                                    <p:set>
                                      <p:cBhvr>
                                        <p:cTn id="128" dur="1" fill="hold">
                                          <p:stCondLst>
                                            <p:cond delay="0"/>
                                          </p:stCondLst>
                                        </p:cTn>
                                        <p:tgtEl>
                                          <p:spTgt spid="48"/>
                                        </p:tgtEl>
                                        <p:attrNameLst>
                                          <p:attrName>style.visibility</p:attrName>
                                        </p:attrNameLst>
                                      </p:cBhvr>
                                      <p:to>
                                        <p:strVal val="visible"/>
                                      </p:to>
                                    </p:set>
                                    <p:animEffect transition="in" filter="fade">
                                      <p:cBhvr>
                                        <p:cTn id="129" dur="500"/>
                                        <p:tgtEl>
                                          <p:spTgt spid="48"/>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2"/>
                                        </p:tgtEl>
                                        <p:attrNameLst>
                                          <p:attrName>style.visibility</p:attrName>
                                        </p:attrNameLst>
                                      </p:cBhvr>
                                      <p:to>
                                        <p:strVal val="visible"/>
                                      </p:to>
                                    </p:set>
                                    <p:animEffect transition="in" filter="fade">
                                      <p:cBhvr>
                                        <p:cTn id="132" dur="500"/>
                                        <p:tgtEl>
                                          <p:spTgt spid="42"/>
                                        </p:tgtEl>
                                      </p:cBhvr>
                                    </p:animEffect>
                                  </p:childTnLst>
                                </p:cTn>
                              </p:par>
                              <p:par>
                                <p:cTn id="133" presetID="10" presetClass="entr" presetSubtype="0" fill="hold" nodeType="withEffect">
                                  <p:stCondLst>
                                    <p:cond delay="0"/>
                                  </p:stCondLst>
                                  <p:childTnLst>
                                    <p:set>
                                      <p:cBhvr>
                                        <p:cTn id="134" dur="1" fill="hold">
                                          <p:stCondLst>
                                            <p:cond delay="0"/>
                                          </p:stCondLst>
                                        </p:cTn>
                                        <p:tgtEl>
                                          <p:spTgt spid="79"/>
                                        </p:tgtEl>
                                        <p:attrNameLst>
                                          <p:attrName>style.visibility</p:attrName>
                                        </p:attrNameLst>
                                      </p:cBhvr>
                                      <p:to>
                                        <p:strVal val="visible"/>
                                      </p:to>
                                    </p:set>
                                    <p:animEffect transition="in" filter="fade">
                                      <p:cBhvr>
                                        <p:cTn id="13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1" grpId="0" animBg="1"/>
      <p:bldP spid="11" grpId="0" animBg="1"/>
      <p:bldP spid="14" grpId="0" animBg="1"/>
      <p:bldP spid="15" grpId="0" animBg="1"/>
      <p:bldP spid="17" grpId="0" animBg="1"/>
      <p:bldP spid="21" grpId="0" animBg="1"/>
      <p:bldP spid="22" grpId="0" animBg="1"/>
      <p:bldP spid="26" grpId="0" animBg="1"/>
      <p:bldP spid="27" grpId="0" animBg="1"/>
      <p:bldP spid="28" grpId="0"/>
      <p:bldP spid="29" grpId="0"/>
      <p:bldP spid="35" grpId="0"/>
      <p:bldP spid="40" grpId="0" animBg="1"/>
      <p:bldP spid="42" grpId="0"/>
      <p:bldP spid="45" grpId="0" animBg="1"/>
      <p:bldP spid="50" grpId="0"/>
      <p:bldP spid="54" grpId="0" animBg="1"/>
      <p:bldP spid="66" grpId="0" animBg="1"/>
      <p:bldP spid="71" grpId="0" animBg="1"/>
      <p:bldP spid="72" grpId="0" animBg="1"/>
      <p:bldP spid="73" grpId="0" animBg="1"/>
      <p:bldP spid="74" grpId="0" animBg="1"/>
      <p:bldP spid="75" grpId="0" animBg="1"/>
      <p:bldP spid="76" grpId="0" animBg="1"/>
      <p:bldP spid="77" grpId="0" animBg="1"/>
      <p:bldP spid="4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FFE3AFD-0160-647A-1ED2-F34DE605E56B}"/>
              </a:ext>
            </a:extLst>
          </p:cNvPr>
          <p:cNvSpPr/>
          <p:nvPr/>
        </p:nvSpPr>
        <p:spPr>
          <a:xfrm>
            <a:off x="1097280" y="1518221"/>
            <a:ext cx="10543142" cy="28921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9" name="Immagine 78">
            <a:extLst>
              <a:ext uri="{FF2B5EF4-FFF2-40B4-BE49-F238E27FC236}">
                <a16:creationId xmlns:a16="http://schemas.microsoft.com/office/drawing/2014/main" id="{0CD32DE5-E1D2-E916-1827-25F14B597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0413" y="4189220"/>
            <a:ext cx="1233446" cy="1321550"/>
          </a:xfrm>
          <a:prstGeom prst="rect">
            <a:avLst/>
          </a:prstGeom>
        </p:spPr>
      </p:pic>
      <p:sp>
        <p:nvSpPr>
          <p:cNvPr id="51" name="Ovale 50">
            <a:extLst>
              <a:ext uri="{FF2B5EF4-FFF2-40B4-BE49-F238E27FC236}">
                <a16:creationId xmlns:a16="http://schemas.microsoft.com/office/drawing/2014/main" id="{69CB5E5B-8C22-4CAA-E53F-1399E8510F95}"/>
              </a:ext>
            </a:extLst>
          </p:cNvPr>
          <p:cNvSpPr/>
          <p:nvPr/>
        </p:nvSpPr>
        <p:spPr>
          <a:xfrm>
            <a:off x="9434016" y="3953457"/>
            <a:ext cx="1954208" cy="170768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9" name="Immagine 68">
            <a:extLst>
              <a:ext uri="{FF2B5EF4-FFF2-40B4-BE49-F238E27FC236}">
                <a16:creationId xmlns:a16="http://schemas.microsoft.com/office/drawing/2014/main" id="{CC5BAEBE-F39D-14F5-31BF-4FF6DBC110E8}"/>
              </a:ext>
            </a:extLst>
          </p:cNvPr>
          <p:cNvPicPr>
            <a:picLocks noChangeAspect="1"/>
          </p:cNvPicPr>
          <p:nvPr/>
        </p:nvPicPr>
        <p:blipFill rotWithShape="1">
          <a:blip r:embed="rId3"/>
          <a:srcRect t="27677" b="28033"/>
          <a:stretch/>
        </p:blipFill>
        <p:spPr>
          <a:xfrm>
            <a:off x="5840644" y="5356854"/>
            <a:ext cx="1142353" cy="337307"/>
          </a:xfrm>
          <a:prstGeom prst="rect">
            <a:avLst/>
          </a:prstGeom>
        </p:spPr>
      </p:pic>
      <p:sp>
        <p:nvSpPr>
          <p:cNvPr id="20" name="Freccia a destra 19">
            <a:extLst>
              <a:ext uri="{FF2B5EF4-FFF2-40B4-BE49-F238E27FC236}">
                <a16:creationId xmlns:a16="http://schemas.microsoft.com/office/drawing/2014/main" id="{9B1647D9-7287-8872-294D-EA77E81B1D8B}"/>
              </a:ext>
            </a:extLst>
          </p:cNvPr>
          <p:cNvSpPr/>
          <p:nvPr/>
        </p:nvSpPr>
        <p:spPr>
          <a:xfrm rot="20600231">
            <a:off x="7003446" y="5226927"/>
            <a:ext cx="1220715" cy="27780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dirty="0"/>
          </a:p>
        </p:txBody>
      </p:sp>
      <p:sp>
        <p:nvSpPr>
          <p:cNvPr id="53" name="Rettangolo con angoli arrotondati 52">
            <a:extLst>
              <a:ext uri="{FF2B5EF4-FFF2-40B4-BE49-F238E27FC236}">
                <a16:creationId xmlns:a16="http://schemas.microsoft.com/office/drawing/2014/main" id="{80AB3F06-355D-1247-9281-4B3512BB6563}"/>
              </a:ext>
            </a:extLst>
          </p:cNvPr>
          <p:cNvSpPr/>
          <p:nvPr/>
        </p:nvSpPr>
        <p:spPr>
          <a:xfrm>
            <a:off x="2671769" y="1443491"/>
            <a:ext cx="904374" cy="1106165"/>
          </a:xfrm>
          <a:prstGeom prst="roundRect">
            <a:avLst/>
          </a:prstGeom>
          <a:solidFill>
            <a:srgbClr val="FFFFFF"/>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sz="1000" dirty="0">
                <a:solidFill>
                  <a:schemeClr val="tx1"/>
                </a:solidFill>
              </a:rPr>
              <a:t>Landing page</a:t>
            </a:r>
          </a:p>
        </p:txBody>
      </p:sp>
      <p:sp>
        <p:nvSpPr>
          <p:cNvPr id="11" name="Rettangolo 10">
            <a:extLst>
              <a:ext uri="{FF2B5EF4-FFF2-40B4-BE49-F238E27FC236}">
                <a16:creationId xmlns:a16="http://schemas.microsoft.com/office/drawing/2014/main" id="{FF0C0309-8705-C093-3FA5-6F81A69C569F}"/>
              </a:ext>
            </a:extLst>
          </p:cNvPr>
          <p:cNvSpPr/>
          <p:nvPr/>
        </p:nvSpPr>
        <p:spPr>
          <a:xfrm>
            <a:off x="2933996" y="2859021"/>
            <a:ext cx="1874142" cy="599844"/>
          </a:xfrm>
          <a:prstGeom prst="rect">
            <a:avLst/>
          </a:prstGeom>
          <a:solidFill>
            <a:srgbClr val="655A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6126480" y="455980"/>
            <a:ext cx="5124895" cy="1174072"/>
          </a:xfrm>
        </p:spPr>
        <p:txBody>
          <a:bodyPr>
            <a:normAutofit/>
          </a:bodyPr>
          <a:lstStyle/>
          <a:p>
            <a:pPr marL="0" marR="0" lvl="0" indent="0" algn="r" rtl="0">
              <a:buNone/>
            </a:pPr>
            <a:r>
              <a:rPr lang="it-IT" sz="2400" b="1" i="0" u="none" strike="noStrike" baseline="0" dirty="0">
                <a:latin typeface="+mj-lt"/>
              </a:rPr>
              <a:t>Le modifiche sono sempre disponibili e i miglioramenti del processo testabili!</a:t>
            </a:r>
          </a:p>
        </p:txBody>
      </p:sp>
      <p:pic>
        <p:nvPicPr>
          <p:cNvPr id="4" name="Immagine 3">
            <a:extLst>
              <a:ext uri="{FF2B5EF4-FFF2-40B4-BE49-F238E27FC236}">
                <a16:creationId xmlns:a16="http://schemas.microsoft.com/office/drawing/2014/main" id="{82F29164-5B3B-E44A-B635-4D22E1347B34}"/>
              </a:ext>
            </a:extLst>
          </p:cNvPr>
          <p:cNvPicPr>
            <a:picLocks noChangeAspect="1"/>
          </p:cNvPicPr>
          <p:nvPr/>
        </p:nvPicPr>
        <p:blipFill>
          <a:blip r:embed="rId4"/>
          <a:stretch>
            <a:fillRect/>
          </a:stretch>
        </p:blipFill>
        <p:spPr>
          <a:xfrm>
            <a:off x="3330008" y="2859021"/>
            <a:ext cx="1037210" cy="590816"/>
          </a:xfrm>
          <a:prstGeom prst="rect">
            <a:avLst/>
          </a:prstGeom>
        </p:spPr>
      </p:pic>
      <p:pic>
        <p:nvPicPr>
          <p:cNvPr id="5" name="Immagine 4">
            <a:extLst>
              <a:ext uri="{FF2B5EF4-FFF2-40B4-BE49-F238E27FC236}">
                <a16:creationId xmlns:a16="http://schemas.microsoft.com/office/drawing/2014/main" id="{185B0701-E606-517C-7D57-DB2238D24A8E}"/>
              </a:ext>
            </a:extLst>
          </p:cNvPr>
          <p:cNvPicPr>
            <a:picLocks noChangeAspect="1"/>
          </p:cNvPicPr>
          <p:nvPr/>
        </p:nvPicPr>
        <p:blipFill>
          <a:blip r:embed="rId5"/>
          <a:stretch>
            <a:fillRect/>
          </a:stretch>
        </p:blipFill>
        <p:spPr>
          <a:xfrm>
            <a:off x="5327479" y="2538468"/>
            <a:ext cx="1677098" cy="1059220"/>
          </a:xfrm>
          <a:prstGeom prst="rect">
            <a:avLst/>
          </a:prstGeom>
        </p:spPr>
      </p:pic>
      <p:pic>
        <p:nvPicPr>
          <p:cNvPr id="13" name="Immagine 12">
            <a:extLst>
              <a:ext uri="{FF2B5EF4-FFF2-40B4-BE49-F238E27FC236}">
                <a16:creationId xmlns:a16="http://schemas.microsoft.com/office/drawing/2014/main" id="{BCA5092D-914D-4DE7-E4AB-392065C9F9F1}"/>
              </a:ext>
            </a:extLst>
          </p:cNvPr>
          <p:cNvPicPr>
            <a:picLocks noChangeAspect="1"/>
          </p:cNvPicPr>
          <p:nvPr/>
        </p:nvPicPr>
        <p:blipFill>
          <a:blip r:embed="rId6"/>
          <a:stretch>
            <a:fillRect/>
          </a:stretch>
        </p:blipFill>
        <p:spPr>
          <a:xfrm>
            <a:off x="3706647" y="3550321"/>
            <a:ext cx="1142353" cy="2635740"/>
          </a:xfrm>
          <a:prstGeom prst="rect">
            <a:avLst/>
          </a:prstGeom>
          <a:ln>
            <a:noFill/>
          </a:ln>
          <a:effectLst>
            <a:outerShdw blurRad="292100" dist="139700" dir="2700000" algn="tl" rotWithShape="0">
              <a:srgbClr val="333333">
                <a:alpha val="65000"/>
              </a:srgbClr>
            </a:outerShdw>
          </a:effectLst>
        </p:spPr>
      </p:pic>
      <p:sp>
        <p:nvSpPr>
          <p:cNvPr id="14" name="Freccia a destra 13">
            <a:extLst>
              <a:ext uri="{FF2B5EF4-FFF2-40B4-BE49-F238E27FC236}">
                <a16:creationId xmlns:a16="http://schemas.microsoft.com/office/drawing/2014/main" id="{936DF13A-C1EF-E28D-B26D-4F233079B477}"/>
              </a:ext>
            </a:extLst>
          </p:cNvPr>
          <p:cNvSpPr/>
          <p:nvPr/>
        </p:nvSpPr>
        <p:spPr>
          <a:xfrm>
            <a:off x="4902946" y="2951771"/>
            <a:ext cx="518208"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15" name="CasellaDiTesto 14">
            <a:extLst>
              <a:ext uri="{FF2B5EF4-FFF2-40B4-BE49-F238E27FC236}">
                <a16:creationId xmlns:a16="http://schemas.microsoft.com/office/drawing/2014/main" id="{B60B189D-BBC1-7D3E-131A-0F272B52DABF}"/>
              </a:ext>
            </a:extLst>
          </p:cNvPr>
          <p:cNvSpPr txBox="1"/>
          <p:nvPr/>
        </p:nvSpPr>
        <p:spPr>
          <a:xfrm>
            <a:off x="5279194" y="3457474"/>
            <a:ext cx="1416643" cy="1338828"/>
          </a:xfrm>
          <a:prstGeom prst="rect">
            <a:avLst/>
          </a:prstGeom>
          <a:solidFill>
            <a:srgbClr val="C00000"/>
          </a:solidFill>
          <a:ln>
            <a:noFill/>
          </a:ln>
          <a:effectLst>
            <a:outerShdw blurRad="101600" dist="76200" dir="240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it-IT" sz="900" dirty="0"/>
              <a:t>Nome</a:t>
            </a:r>
          </a:p>
          <a:p>
            <a:r>
              <a:rPr lang="it-IT" sz="900" dirty="0"/>
              <a:t>Cognome</a:t>
            </a:r>
          </a:p>
          <a:p>
            <a:r>
              <a:rPr lang="it-IT" sz="900" dirty="0"/>
              <a:t>Email</a:t>
            </a:r>
          </a:p>
          <a:p>
            <a:r>
              <a:rPr lang="it-IT" sz="900" dirty="0"/>
              <a:t>Indirizzo</a:t>
            </a:r>
          </a:p>
          <a:p>
            <a:r>
              <a:rPr lang="it-IT" sz="900" dirty="0"/>
              <a:t>Acquisto confermato</a:t>
            </a:r>
          </a:p>
          <a:p>
            <a:r>
              <a:rPr lang="it-IT" sz="900" dirty="0"/>
              <a:t>Transatto</a:t>
            </a:r>
          </a:p>
          <a:p>
            <a:r>
              <a:rPr lang="it-IT" sz="900" dirty="0"/>
              <a:t>Costi transazione</a:t>
            </a:r>
          </a:p>
          <a:p>
            <a:r>
              <a:rPr lang="it-IT" sz="900" dirty="0"/>
              <a:t>Ecc. </a:t>
            </a:r>
          </a:p>
          <a:p>
            <a:r>
              <a:rPr lang="it-IT" sz="900" dirty="0"/>
              <a:t>Ecc.</a:t>
            </a:r>
          </a:p>
        </p:txBody>
      </p:sp>
      <p:pic>
        <p:nvPicPr>
          <p:cNvPr id="16" name="Picture 5">
            <a:extLst>
              <a:ext uri="{FF2B5EF4-FFF2-40B4-BE49-F238E27FC236}">
                <a16:creationId xmlns:a16="http://schemas.microsoft.com/office/drawing/2014/main" id="{18E170C9-19D7-1C00-DEC2-FF73E09A23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9693" y="2906661"/>
            <a:ext cx="1206271" cy="1147851"/>
          </a:xfrm>
          <a:prstGeom prst="rect">
            <a:avLst/>
          </a:prstGeom>
        </p:spPr>
      </p:pic>
      <p:sp>
        <p:nvSpPr>
          <p:cNvPr id="17" name="Freccia a destra 16">
            <a:extLst>
              <a:ext uri="{FF2B5EF4-FFF2-40B4-BE49-F238E27FC236}">
                <a16:creationId xmlns:a16="http://schemas.microsoft.com/office/drawing/2014/main" id="{CBA3C6A7-2C45-EF3E-DF92-630E2E496C01}"/>
              </a:ext>
            </a:extLst>
          </p:cNvPr>
          <p:cNvSpPr/>
          <p:nvPr/>
        </p:nvSpPr>
        <p:spPr>
          <a:xfrm rot="20570676">
            <a:off x="6738734" y="3395802"/>
            <a:ext cx="961501"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19" name="Immagine 18">
            <a:extLst>
              <a:ext uri="{FF2B5EF4-FFF2-40B4-BE49-F238E27FC236}">
                <a16:creationId xmlns:a16="http://schemas.microsoft.com/office/drawing/2014/main" id="{D27B2103-438C-40F7-192F-0313082946E3}"/>
              </a:ext>
            </a:extLst>
          </p:cNvPr>
          <p:cNvPicPr>
            <a:picLocks noChangeAspect="1"/>
          </p:cNvPicPr>
          <p:nvPr/>
        </p:nvPicPr>
        <p:blipFill>
          <a:blip r:embed="rId8"/>
          <a:stretch>
            <a:fillRect/>
          </a:stretch>
        </p:blipFill>
        <p:spPr>
          <a:xfrm>
            <a:off x="7797945" y="1455429"/>
            <a:ext cx="1305939" cy="87514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1" name="Freccia a destra 20">
            <a:extLst>
              <a:ext uri="{FF2B5EF4-FFF2-40B4-BE49-F238E27FC236}">
                <a16:creationId xmlns:a16="http://schemas.microsoft.com/office/drawing/2014/main" id="{03F25607-E084-973B-69F6-952A221F3249}"/>
              </a:ext>
            </a:extLst>
          </p:cNvPr>
          <p:cNvSpPr/>
          <p:nvPr/>
        </p:nvSpPr>
        <p:spPr>
          <a:xfrm rot="5400000">
            <a:off x="8179833" y="2776610"/>
            <a:ext cx="144186" cy="243168"/>
          </a:xfrm>
          <a:prstGeom prst="rightArrow">
            <a:avLst>
              <a:gd name="adj1" fmla="val 50000"/>
              <a:gd name="adj2" fmla="val 8056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22" name="Freccia a destra 21">
            <a:extLst>
              <a:ext uri="{FF2B5EF4-FFF2-40B4-BE49-F238E27FC236}">
                <a16:creationId xmlns:a16="http://schemas.microsoft.com/office/drawing/2014/main" id="{B7DD8919-94BE-9ED2-1296-1862C9F6B037}"/>
              </a:ext>
            </a:extLst>
          </p:cNvPr>
          <p:cNvSpPr/>
          <p:nvPr/>
        </p:nvSpPr>
        <p:spPr>
          <a:xfrm rot="20475710">
            <a:off x="4864155" y="2314283"/>
            <a:ext cx="2937522"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27" name="Freccia a destra 26">
            <a:extLst>
              <a:ext uri="{FF2B5EF4-FFF2-40B4-BE49-F238E27FC236}">
                <a16:creationId xmlns:a16="http://schemas.microsoft.com/office/drawing/2014/main" id="{EC8B1180-B4E9-444B-42FA-16559E3396A0}"/>
              </a:ext>
            </a:extLst>
          </p:cNvPr>
          <p:cNvSpPr/>
          <p:nvPr/>
        </p:nvSpPr>
        <p:spPr>
          <a:xfrm rot="7684308">
            <a:off x="6480746" y="4504212"/>
            <a:ext cx="1655149" cy="277805"/>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dirty="0"/>
          </a:p>
        </p:txBody>
      </p:sp>
      <p:sp>
        <p:nvSpPr>
          <p:cNvPr id="28" name="CasellaDiTesto 27">
            <a:extLst>
              <a:ext uri="{FF2B5EF4-FFF2-40B4-BE49-F238E27FC236}">
                <a16:creationId xmlns:a16="http://schemas.microsoft.com/office/drawing/2014/main" id="{CC56AF85-63D4-3933-8F8C-C18F98591F8B}"/>
              </a:ext>
            </a:extLst>
          </p:cNvPr>
          <p:cNvSpPr txBox="1"/>
          <p:nvPr/>
        </p:nvSpPr>
        <p:spPr>
          <a:xfrm>
            <a:off x="9635674" y="4443287"/>
            <a:ext cx="1581315" cy="369332"/>
          </a:xfrm>
          <a:prstGeom prst="rect">
            <a:avLst/>
          </a:prstGeom>
          <a:noFill/>
        </p:spPr>
        <p:txBody>
          <a:bodyPr wrap="square" rtlCol="0">
            <a:spAutoFit/>
          </a:bodyPr>
          <a:lstStyle/>
          <a:p>
            <a:r>
              <a:rPr lang="it-IT" dirty="0"/>
              <a:t>inside(</a:t>
            </a:r>
            <a:r>
              <a:rPr lang="it-IT" dirty="0" err="1"/>
              <a:t>order</a:t>
            </a:r>
            <a:r>
              <a:rPr lang="it-IT" dirty="0"/>
              <a:t>)</a:t>
            </a:r>
          </a:p>
        </p:txBody>
      </p:sp>
      <p:sp>
        <p:nvSpPr>
          <p:cNvPr id="29" name="CasellaDiTesto 28">
            <a:extLst>
              <a:ext uri="{FF2B5EF4-FFF2-40B4-BE49-F238E27FC236}">
                <a16:creationId xmlns:a16="http://schemas.microsoft.com/office/drawing/2014/main" id="{B6C7DDE8-287D-8170-78DA-0B1099E7E0B0}"/>
              </a:ext>
            </a:extLst>
          </p:cNvPr>
          <p:cNvSpPr txBox="1"/>
          <p:nvPr/>
        </p:nvSpPr>
        <p:spPr>
          <a:xfrm>
            <a:off x="9555824" y="3121152"/>
            <a:ext cx="2197451" cy="523220"/>
          </a:xfrm>
          <a:prstGeom prst="rect">
            <a:avLst/>
          </a:prstGeom>
          <a:noFill/>
        </p:spPr>
        <p:txBody>
          <a:bodyPr wrap="square" rtlCol="0">
            <a:spAutoFit/>
          </a:bodyPr>
          <a:lstStyle/>
          <a:p>
            <a:r>
              <a:rPr lang="it-IT" sz="1400" dirty="0" err="1"/>
              <a:t>confirm</a:t>
            </a:r>
            <a:r>
              <a:rPr lang="it-IT" sz="1400" dirty="0"/>
              <a:t> + </a:t>
            </a:r>
            <a:r>
              <a:rPr lang="it-IT" sz="1400" dirty="0" err="1"/>
              <a:t>invoice</a:t>
            </a:r>
            <a:endParaRPr lang="it-IT" sz="1400" dirty="0"/>
          </a:p>
          <a:p>
            <a:r>
              <a:rPr lang="it-IT" sz="1400" dirty="0" err="1"/>
              <a:t>contract</a:t>
            </a:r>
            <a:r>
              <a:rPr lang="it-IT" sz="1400" dirty="0"/>
              <a:t> (client)</a:t>
            </a:r>
          </a:p>
        </p:txBody>
      </p:sp>
      <p:pic>
        <p:nvPicPr>
          <p:cNvPr id="34" name="Immagine 33">
            <a:extLst>
              <a:ext uri="{FF2B5EF4-FFF2-40B4-BE49-F238E27FC236}">
                <a16:creationId xmlns:a16="http://schemas.microsoft.com/office/drawing/2014/main" id="{7FB96095-0D3F-A052-0E3D-ECBC3FAD4D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6415" y="3162009"/>
            <a:ext cx="394887" cy="394887"/>
          </a:xfrm>
          <a:prstGeom prst="rect">
            <a:avLst/>
          </a:prstGeom>
        </p:spPr>
      </p:pic>
      <p:sp>
        <p:nvSpPr>
          <p:cNvPr id="35" name="CasellaDiTesto 34">
            <a:extLst>
              <a:ext uri="{FF2B5EF4-FFF2-40B4-BE49-F238E27FC236}">
                <a16:creationId xmlns:a16="http://schemas.microsoft.com/office/drawing/2014/main" id="{11042049-C99B-A91F-507A-455FD796D70D}"/>
              </a:ext>
            </a:extLst>
          </p:cNvPr>
          <p:cNvSpPr txBox="1"/>
          <p:nvPr/>
        </p:nvSpPr>
        <p:spPr>
          <a:xfrm>
            <a:off x="9556299" y="5102722"/>
            <a:ext cx="1418256" cy="369332"/>
          </a:xfrm>
          <a:prstGeom prst="rect">
            <a:avLst/>
          </a:prstGeom>
          <a:noFill/>
        </p:spPr>
        <p:txBody>
          <a:bodyPr wrap="square" rtlCol="0">
            <a:spAutoFit/>
          </a:bodyPr>
          <a:lstStyle/>
          <a:p>
            <a:r>
              <a:rPr lang="it-IT" dirty="0"/>
              <a:t>inside(sell)</a:t>
            </a:r>
          </a:p>
        </p:txBody>
      </p:sp>
      <p:sp>
        <p:nvSpPr>
          <p:cNvPr id="42" name="CasellaDiTesto 41">
            <a:extLst>
              <a:ext uri="{FF2B5EF4-FFF2-40B4-BE49-F238E27FC236}">
                <a16:creationId xmlns:a16="http://schemas.microsoft.com/office/drawing/2014/main" id="{1304E466-E470-C802-B48C-777E50744A73}"/>
              </a:ext>
            </a:extLst>
          </p:cNvPr>
          <p:cNvSpPr txBox="1"/>
          <p:nvPr/>
        </p:nvSpPr>
        <p:spPr>
          <a:xfrm>
            <a:off x="6561789" y="1658377"/>
            <a:ext cx="1121675" cy="1077218"/>
          </a:xfrm>
          <a:prstGeom prst="rect">
            <a:avLst/>
          </a:prstGeom>
          <a:noFill/>
        </p:spPr>
        <p:txBody>
          <a:bodyPr wrap="square" rtlCol="0">
            <a:spAutoFit/>
          </a:bodyPr>
          <a:lstStyle/>
          <a:p>
            <a:r>
              <a:rPr lang="it-IT" sz="1600" dirty="0" err="1"/>
              <a:t>confirm</a:t>
            </a:r>
            <a:r>
              <a:rPr lang="it-IT" sz="1600" dirty="0"/>
              <a:t> </a:t>
            </a:r>
          </a:p>
          <a:p>
            <a:endParaRPr lang="it-IT" sz="1600" dirty="0"/>
          </a:p>
          <a:p>
            <a:endParaRPr lang="it-IT" sz="1600" dirty="0"/>
          </a:p>
          <a:p>
            <a:r>
              <a:rPr lang="it-IT" sz="1600" dirty="0"/>
              <a:t>(client)</a:t>
            </a:r>
          </a:p>
        </p:txBody>
      </p:sp>
      <p:pic>
        <p:nvPicPr>
          <p:cNvPr id="44" name="Picture 5">
            <a:extLst>
              <a:ext uri="{FF2B5EF4-FFF2-40B4-BE49-F238E27FC236}">
                <a16:creationId xmlns:a16="http://schemas.microsoft.com/office/drawing/2014/main" id="{02866853-46F2-6270-7A55-55646ABF2ADD}"/>
              </a:ext>
            </a:extLst>
          </p:cNvPr>
          <p:cNvPicPr>
            <a:picLocks noChangeAspect="1"/>
          </p:cNvPicPr>
          <p:nvPr/>
        </p:nvPicPr>
        <p:blipFill rotWithShape="1">
          <a:blip r:embed="rId7">
            <a:extLst>
              <a:ext uri="{28A0092B-C50C-407E-A947-70E740481C1C}">
                <a14:useLocalDpi xmlns:a14="http://schemas.microsoft.com/office/drawing/2010/main" val="0"/>
              </a:ext>
            </a:extLst>
          </a:blip>
          <a:srcRect t="8930" b="11970"/>
          <a:stretch/>
        </p:blipFill>
        <p:spPr>
          <a:xfrm>
            <a:off x="2814354" y="1967362"/>
            <a:ext cx="655272" cy="493224"/>
          </a:xfrm>
          <a:prstGeom prst="rect">
            <a:avLst/>
          </a:prstGeom>
        </p:spPr>
      </p:pic>
      <p:sp>
        <p:nvSpPr>
          <p:cNvPr id="45" name="Freccia a destra 44">
            <a:extLst>
              <a:ext uri="{FF2B5EF4-FFF2-40B4-BE49-F238E27FC236}">
                <a16:creationId xmlns:a16="http://schemas.microsoft.com/office/drawing/2014/main" id="{18CD6562-01D9-9534-0BCA-F9100EF0799E}"/>
              </a:ext>
            </a:extLst>
          </p:cNvPr>
          <p:cNvSpPr/>
          <p:nvPr/>
        </p:nvSpPr>
        <p:spPr>
          <a:xfrm rot="2778716">
            <a:off x="3347095" y="2386525"/>
            <a:ext cx="732292"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47" name="Immagine 46">
            <a:extLst>
              <a:ext uri="{FF2B5EF4-FFF2-40B4-BE49-F238E27FC236}">
                <a16:creationId xmlns:a16="http://schemas.microsoft.com/office/drawing/2014/main" id="{D6ACC850-BD42-2613-22FD-695CC0FBA44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349284" y="1865124"/>
            <a:ext cx="655293" cy="655293"/>
          </a:xfrm>
          <a:prstGeom prst="rect">
            <a:avLst/>
          </a:prstGeom>
        </p:spPr>
      </p:pic>
      <p:sp>
        <p:nvSpPr>
          <p:cNvPr id="50" name="CasellaDiTesto 49">
            <a:extLst>
              <a:ext uri="{FF2B5EF4-FFF2-40B4-BE49-F238E27FC236}">
                <a16:creationId xmlns:a16="http://schemas.microsoft.com/office/drawing/2014/main" id="{81CFDFE5-9F71-785B-6757-D171836B2CEE}"/>
              </a:ext>
            </a:extLst>
          </p:cNvPr>
          <p:cNvSpPr txBox="1"/>
          <p:nvPr/>
        </p:nvSpPr>
        <p:spPr>
          <a:xfrm>
            <a:off x="8305502" y="2364230"/>
            <a:ext cx="1581315" cy="276999"/>
          </a:xfrm>
          <a:prstGeom prst="rect">
            <a:avLst/>
          </a:prstGeom>
          <a:noFill/>
        </p:spPr>
        <p:txBody>
          <a:bodyPr wrap="square" rtlCol="0">
            <a:spAutoFit/>
          </a:bodyPr>
          <a:lstStyle/>
          <a:p>
            <a:r>
              <a:rPr lang="it-IT" sz="1200" dirty="0" err="1"/>
              <a:t>scraping</a:t>
            </a:r>
            <a:endParaRPr lang="it-IT" sz="1200" dirty="0"/>
          </a:p>
        </p:txBody>
      </p:sp>
      <p:sp>
        <p:nvSpPr>
          <p:cNvPr id="54" name="Freccia a destra 53">
            <a:extLst>
              <a:ext uri="{FF2B5EF4-FFF2-40B4-BE49-F238E27FC236}">
                <a16:creationId xmlns:a16="http://schemas.microsoft.com/office/drawing/2014/main" id="{5FB8D00D-ACAA-1A4F-7DCE-0AABF76D4C40}"/>
              </a:ext>
            </a:extLst>
          </p:cNvPr>
          <p:cNvSpPr/>
          <p:nvPr/>
        </p:nvSpPr>
        <p:spPr>
          <a:xfrm>
            <a:off x="1746585" y="3056778"/>
            <a:ext cx="1142503"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56" name="Triangolo isoscele 55">
            <a:extLst>
              <a:ext uri="{FF2B5EF4-FFF2-40B4-BE49-F238E27FC236}">
                <a16:creationId xmlns:a16="http://schemas.microsoft.com/office/drawing/2014/main" id="{625766E1-A292-E570-0012-3450BE912EA1}"/>
              </a:ext>
            </a:extLst>
          </p:cNvPr>
          <p:cNvSpPr/>
          <p:nvPr/>
        </p:nvSpPr>
        <p:spPr>
          <a:xfrm rot="15310011">
            <a:off x="2331056" y="4000913"/>
            <a:ext cx="803311" cy="865658"/>
          </a:xfrm>
          <a:prstGeom prst="triangle">
            <a:avLst>
              <a:gd name="adj" fmla="val 50908"/>
            </a:avLst>
          </a:prstGeom>
          <a:gradFill>
            <a:gsLst>
              <a:gs pos="17000">
                <a:schemeClr val="accent1">
                  <a:lumMod val="5000"/>
                  <a:lumOff val="95000"/>
                  <a:alpha val="42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5" name="Immagine 54">
            <a:extLst>
              <a:ext uri="{FF2B5EF4-FFF2-40B4-BE49-F238E27FC236}">
                <a16:creationId xmlns:a16="http://schemas.microsoft.com/office/drawing/2014/main" id="{AD0B758B-E4D7-B431-DE7D-9139D6C2560E}"/>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0" b="100000" l="0" r="98649"/>
                    </a14:imgEffect>
                  </a14:imgLayer>
                </a14:imgProps>
              </a:ext>
            </a:extLst>
          </a:blip>
          <a:stretch>
            <a:fillRect/>
          </a:stretch>
        </p:blipFill>
        <p:spPr>
          <a:xfrm flipH="1">
            <a:off x="1718834" y="4159390"/>
            <a:ext cx="891294" cy="1173942"/>
          </a:xfrm>
          <a:prstGeom prst="rect">
            <a:avLst/>
          </a:prstGeom>
        </p:spPr>
      </p:pic>
      <p:sp>
        <p:nvSpPr>
          <p:cNvPr id="57" name="Rettangolo 56">
            <a:extLst>
              <a:ext uri="{FF2B5EF4-FFF2-40B4-BE49-F238E27FC236}">
                <a16:creationId xmlns:a16="http://schemas.microsoft.com/office/drawing/2014/main" id="{D5EC4C92-8114-9888-1E9E-BF5AB16A2125}"/>
              </a:ext>
            </a:extLst>
          </p:cNvPr>
          <p:cNvSpPr/>
          <p:nvPr/>
        </p:nvSpPr>
        <p:spPr>
          <a:xfrm>
            <a:off x="2098223" y="4367180"/>
            <a:ext cx="376180" cy="2976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 name="Immagine 9">
            <a:extLst>
              <a:ext uri="{FF2B5EF4-FFF2-40B4-BE49-F238E27FC236}">
                <a16:creationId xmlns:a16="http://schemas.microsoft.com/office/drawing/2014/main" id="{A3A3751B-B643-7862-129A-DA9FC111BFCF}"/>
              </a:ext>
            </a:extLst>
          </p:cNvPr>
          <p:cNvPicPr>
            <a:picLocks noChangeAspect="1"/>
          </p:cNvPicPr>
          <p:nvPr/>
        </p:nvPicPr>
        <p:blipFill>
          <a:blip r:embed="rId14"/>
          <a:stretch>
            <a:fillRect/>
          </a:stretch>
        </p:blipFill>
        <p:spPr>
          <a:xfrm>
            <a:off x="2933996" y="3942545"/>
            <a:ext cx="642147" cy="770248"/>
          </a:xfrm>
          <a:prstGeom prst="rect">
            <a:avLst/>
          </a:prstGeom>
        </p:spPr>
      </p:pic>
      <p:pic>
        <p:nvPicPr>
          <p:cNvPr id="58" name="Immagine 57">
            <a:extLst>
              <a:ext uri="{FF2B5EF4-FFF2-40B4-BE49-F238E27FC236}">
                <a16:creationId xmlns:a16="http://schemas.microsoft.com/office/drawing/2014/main" id="{762AE04E-AC80-6075-7765-D45C84EF71EE}"/>
              </a:ext>
            </a:extLst>
          </p:cNvPr>
          <p:cNvPicPr>
            <a:picLocks noChangeAspect="1"/>
          </p:cNvPicPr>
          <p:nvPr/>
        </p:nvPicPr>
        <p:blipFill rotWithShape="1">
          <a:blip r:embed="rId6"/>
          <a:srcRect l="1959" r="-1959" b="16615"/>
          <a:stretch/>
        </p:blipFill>
        <p:spPr>
          <a:xfrm>
            <a:off x="1994574" y="4237126"/>
            <a:ext cx="490465" cy="943622"/>
          </a:xfrm>
          <a:prstGeom prst="rect">
            <a:avLst/>
          </a:prstGeom>
          <a:ln>
            <a:noFill/>
          </a:ln>
          <a:effectLst>
            <a:outerShdw blurRad="292100" dist="139700" dir="2700000" algn="tl" rotWithShape="0">
              <a:srgbClr val="333333">
                <a:alpha val="65000"/>
              </a:srgbClr>
            </a:outerShdw>
          </a:effectLst>
        </p:spPr>
      </p:pic>
      <p:pic>
        <p:nvPicPr>
          <p:cNvPr id="59" name="Immagine 58">
            <a:extLst>
              <a:ext uri="{FF2B5EF4-FFF2-40B4-BE49-F238E27FC236}">
                <a16:creationId xmlns:a16="http://schemas.microsoft.com/office/drawing/2014/main" id="{B14C14CC-3B1A-0E20-5932-CB35D9880198}"/>
              </a:ext>
            </a:extLst>
          </p:cNvPr>
          <p:cNvPicPr>
            <a:picLocks noChangeAspect="1"/>
          </p:cNvPicPr>
          <p:nvPr/>
        </p:nvPicPr>
        <p:blipFill>
          <a:blip r:embed="rId15"/>
          <a:stretch>
            <a:fillRect/>
          </a:stretch>
        </p:blipFill>
        <p:spPr>
          <a:xfrm>
            <a:off x="1596032" y="1510598"/>
            <a:ext cx="355218" cy="355218"/>
          </a:xfrm>
          <a:prstGeom prst="rect">
            <a:avLst/>
          </a:prstGeom>
        </p:spPr>
      </p:pic>
      <p:pic>
        <p:nvPicPr>
          <p:cNvPr id="61" name="Immagine 60">
            <a:extLst>
              <a:ext uri="{FF2B5EF4-FFF2-40B4-BE49-F238E27FC236}">
                <a16:creationId xmlns:a16="http://schemas.microsoft.com/office/drawing/2014/main" id="{69165963-A861-A46D-083C-586BE2A4119B}"/>
              </a:ext>
            </a:extLst>
          </p:cNvPr>
          <p:cNvPicPr>
            <a:picLocks noChangeAspect="1"/>
          </p:cNvPicPr>
          <p:nvPr/>
        </p:nvPicPr>
        <p:blipFill>
          <a:blip r:embed="rId16"/>
          <a:stretch>
            <a:fillRect/>
          </a:stretch>
        </p:blipFill>
        <p:spPr>
          <a:xfrm>
            <a:off x="1623471" y="1924370"/>
            <a:ext cx="327779" cy="325987"/>
          </a:xfrm>
          <a:prstGeom prst="rect">
            <a:avLst/>
          </a:prstGeom>
        </p:spPr>
      </p:pic>
      <p:pic>
        <p:nvPicPr>
          <p:cNvPr id="62" name="Immagine 61">
            <a:extLst>
              <a:ext uri="{FF2B5EF4-FFF2-40B4-BE49-F238E27FC236}">
                <a16:creationId xmlns:a16="http://schemas.microsoft.com/office/drawing/2014/main" id="{246C69F1-2813-D0BC-F6EF-654DA910D3B9}"/>
              </a:ext>
            </a:extLst>
          </p:cNvPr>
          <p:cNvPicPr>
            <a:picLocks noChangeAspect="1"/>
          </p:cNvPicPr>
          <p:nvPr/>
        </p:nvPicPr>
        <p:blipFill rotWithShape="1">
          <a:blip r:embed="rId17"/>
          <a:srcRect l="18232" r="16500"/>
          <a:stretch/>
        </p:blipFill>
        <p:spPr>
          <a:xfrm>
            <a:off x="1631695" y="2313362"/>
            <a:ext cx="311353" cy="289111"/>
          </a:xfrm>
          <a:prstGeom prst="rect">
            <a:avLst/>
          </a:prstGeom>
        </p:spPr>
      </p:pic>
      <p:pic>
        <p:nvPicPr>
          <p:cNvPr id="63" name="Immagine 62">
            <a:extLst>
              <a:ext uri="{FF2B5EF4-FFF2-40B4-BE49-F238E27FC236}">
                <a16:creationId xmlns:a16="http://schemas.microsoft.com/office/drawing/2014/main" id="{73DF9F40-6753-7459-E3D4-1983FDC0E3A7}"/>
              </a:ext>
            </a:extLst>
          </p:cNvPr>
          <p:cNvPicPr>
            <a:picLocks noChangeAspect="1"/>
          </p:cNvPicPr>
          <p:nvPr/>
        </p:nvPicPr>
        <p:blipFill rotWithShape="1">
          <a:blip r:embed="rId18"/>
          <a:srcRect l="19246" r="19358"/>
          <a:stretch/>
        </p:blipFill>
        <p:spPr>
          <a:xfrm>
            <a:off x="2040820" y="1525861"/>
            <a:ext cx="350410" cy="356714"/>
          </a:xfrm>
          <a:prstGeom prst="rect">
            <a:avLst/>
          </a:prstGeom>
        </p:spPr>
      </p:pic>
      <p:pic>
        <p:nvPicPr>
          <p:cNvPr id="64" name="Immagine 63">
            <a:extLst>
              <a:ext uri="{FF2B5EF4-FFF2-40B4-BE49-F238E27FC236}">
                <a16:creationId xmlns:a16="http://schemas.microsoft.com/office/drawing/2014/main" id="{4217EEE0-64B8-FC8F-878A-B263721AFAD7}"/>
              </a:ext>
            </a:extLst>
          </p:cNvPr>
          <p:cNvPicPr>
            <a:picLocks noChangeAspect="1"/>
          </p:cNvPicPr>
          <p:nvPr/>
        </p:nvPicPr>
        <p:blipFill>
          <a:blip r:embed="rId19"/>
          <a:stretch>
            <a:fillRect/>
          </a:stretch>
        </p:blipFill>
        <p:spPr>
          <a:xfrm>
            <a:off x="1994574" y="1886899"/>
            <a:ext cx="439366" cy="393555"/>
          </a:xfrm>
          <a:prstGeom prst="rect">
            <a:avLst/>
          </a:prstGeom>
        </p:spPr>
      </p:pic>
      <p:pic>
        <p:nvPicPr>
          <p:cNvPr id="65" name="Immagine 64">
            <a:extLst>
              <a:ext uri="{FF2B5EF4-FFF2-40B4-BE49-F238E27FC236}">
                <a16:creationId xmlns:a16="http://schemas.microsoft.com/office/drawing/2014/main" id="{7481B4FF-BF42-B6A3-2D99-08C75AFDCD39}"/>
              </a:ext>
            </a:extLst>
          </p:cNvPr>
          <p:cNvPicPr>
            <a:picLocks noChangeAspect="1"/>
          </p:cNvPicPr>
          <p:nvPr/>
        </p:nvPicPr>
        <p:blipFill>
          <a:blip r:embed="rId20"/>
          <a:stretch>
            <a:fillRect/>
          </a:stretch>
        </p:blipFill>
        <p:spPr>
          <a:xfrm>
            <a:off x="2057146" y="2295896"/>
            <a:ext cx="310435" cy="360506"/>
          </a:xfrm>
          <a:prstGeom prst="rect">
            <a:avLst/>
          </a:prstGeom>
        </p:spPr>
      </p:pic>
      <p:sp>
        <p:nvSpPr>
          <p:cNvPr id="66" name="Freccia a destra 65">
            <a:extLst>
              <a:ext uri="{FF2B5EF4-FFF2-40B4-BE49-F238E27FC236}">
                <a16:creationId xmlns:a16="http://schemas.microsoft.com/office/drawing/2014/main" id="{99A3FBCE-3A17-6C5D-C38B-AAAD514191EB}"/>
              </a:ext>
            </a:extLst>
          </p:cNvPr>
          <p:cNvSpPr/>
          <p:nvPr/>
        </p:nvSpPr>
        <p:spPr>
          <a:xfrm>
            <a:off x="2433940" y="1924370"/>
            <a:ext cx="304188" cy="29572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67" name="Immagine 66">
            <a:extLst>
              <a:ext uri="{FF2B5EF4-FFF2-40B4-BE49-F238E27FC236}">
                <a16:creationId xmlns:a16="http://schemas.microsoft.com/office/drawing/2014/main" id="{6BF1BAEA-EF67-2773-ECD2-01B78A84500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929441" y="2826101"/>
            <a:ext cx="655293" cy="655293"/>
          </a:xfrm>
          <a:prstGeom prst="rect">
            <a:avLst/>
          </a:prstGeom>
        </p:spPr>
      </p:pic>
      <p:sp>
        <p:nvSpPr>
          <p:cNvPr id="73" name="CasellaDiTesto 72">
            <a:extLst>
              <a:ext uri="{FF2B5EF4-FFF2-40B4-BE49-F238E27FC236}">
                <a16:creationId xmlns:a16="http://schemas.microsoft.com/office/drawing/2014/main" id="{49DA0368-B6FD-6D03-EFBA-64CA8AA8FCAE}"/>
              </a:ext>
            </a:extLst>
          </p:cNvPr>
          <p:cNvSpPr txBox="1"/>
          <p:nvPr/>
        </p:nvSpPr>
        <p:spPr>
          <a:xfrm>
            <a:off x="5972091" y="5730709"/>
            <a:ext cx="754386" cy="369332"/>
          </a:xfrm>
          <a:prstGeom prst="rect">
            <a:avLst/>
          </a:prstGeom>
          <a:solidFill>
            <a:srgbClr val="C00000"/>
          </a:solidFill>
          <a:ln>
            <a:noFill/>
          </a:ln>
          <a:effectLst>
            <a:outerShdw blurRad="63500" dist="76200" dir="240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it-IT" sz="900" dirty="0"/>
              <a:t>Fattura #</a:t>
            </a:r>
          </a:p>
          <a:p>
            <a:r>
              <a:rPr lang="it-IT" sz="900" dirty="0"/>
              <a:t>data</a:t>
            </a:r>
          </a:p>
        </p:txBody>
      </p:sp>
      <p:sp>
        <p:nvSpPr>
          <p:cNvPr id="75" name="Rettangolo 74">
            <a:extLst>
              <a:ext uri="{FF2B5EF4-FFF2-40B4-BE49-F238E27FC236}">
                <a16:creationId xmlns:a16="http://schemas.microsoft.com/office/drawing/2014/main" id="{FBB24AF3-E955-3A58-97F0-C545365F8A1D}"/>
              </a:ext>
            </a:extLst>
          </p:cNvPr>
          <p:cNvSpPr/>
          <p:nvPr/>
        </p:nvSpPr>
        <p:spPr>
          <a:xfrm>
            <a:off x="8190171" y="2660193"/>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6" name="Rettangolo 75">
            <a:extLst>
              <a:ext uri="{FF2B5EF4-FFF2-40B4-BE49-F238E27FC236}">
                <a16:creationId xmlns:a16="http://schemas.microsoft.com/office/drawing/2014/main" id="{680343DB-0904-F040-87D4-582C3B3BCD7E}"/>
              </a:ext>
            </a:extLst>
          </p:cNvPr>
          <p:cNvSpPr/>
          <p:nvPr/>
        </p:nvSpPr>
        <p:spPr>
          <a:xfrm>
            <a:off x="8188862" y="2500956"/>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77" name="Rettangolo 76">
            <a:extLst>
              <a:ext uri="{FF2B5EF4-FFF2-40B4-BE49-F238E27FC236}">
                <a16:creationId xmlns:a16="http://schemas.microsoft.com/office/drawing/2014/main" id="{7D9B2A1C-2DD2-5E2D-A8B4-63299E98DFC9}"/>
              </a:ext>
            </a:extLst>
          </p:cNvPr>
          <p:cNvSpPr/>
          <p:nvPr/>
        </p:nvSpPr>
        <p:spPr>
          <a:xfrm>
            <a:off x="8190171" y="2337173"/>
            <a:ext cx="115331" cy="1266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41" name="CasellaDiTesto 40">
            <a:extLst>
              <a:ext uri="{FF2B5EF4-FFF2-40B4-BE49-F238E27FC236}">
                <a16:creationId xmlns:a16="http://schemas.microsoft.com/office/drawing/2014/main" id="{29D0796C-4A75-08F0-A577-B881CC5CECAD}"/>
              </a:ext>
            </a:extLst>
          </p:cNvPr>
          <p:cNvSpPr txBox="1"/>
          <p:nvPr/>
        </p:nvSpPr>
        <p:spPr>
          <a:xfrm>
            <a:off x="8373510" y="5385941"/>
            <a:ext cx="942039" cy="584775"/>
          </a:xfrm>
          <a:prstGeom prst="rect">
            <a:avLst/>
          </a:prstGeom>
          <a:noFill/>
        </p:spPr>
        <p:txBody>
          <a:bodyPr wrap="square" rtlCol="0">
            <a:spAutoFit/>
          </a:bodyPr>
          <a:lstStyle/>
          <a:p>
            <a:r>
              <a:rPr lang="it-IT" sz="1600" dirty="0"/>
              <a:t>CRM</a:t>
            </a:r>
          </a:p>
          <a:p>
            <a:r>
              <a:rPr lang="it-IT" sz="1600" dirty="0" err="1"/>
              <a:t>vtiger</a:t>
            </a:r>
            <a:endParaRPr lang="it-IT" sz="1600" dirty="0"/>
          </a:p>
        </p:txBody>
      </p:sp>
      <p:sp>
        <p:nvSpPr>
          <p:cNvPr id="6" name="Freccia a destra 5">
            <a:extLst>
              <a:ext uri="{FF2B5EF4-FFF2-40B4-BE49-F238E27FC236}">
                <a16:creationId xmlns:a16="http://schemas.microsoft.com/office/drawing/2014/main" id="{A9230E08-131F-171C-B56B-98309D58952C}"/>
              </a:ext>
            </a:extLst>
          </p:cNvPr>
          <p:cNvSpPr/>
          <p:nvPr/>
        </p:nvSpPr>
        <p:spPr>
          <a:xfrm rot="18016173">
            <a:off x="8734515" y="3836214"/>
            <a:ext cx="892758" cy="243168"/>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pic>
        <p:nvPicPr>
          <p:cNvPr id="18" name="Picture 5">
            <a:extLst>
              <a:ext uri="{FF2B5EF4-FFF2-40B4-BE49-F238E27FC236}">
                <a16:creationId xmlns:a16="http://schemas.microsoft.com/office/drawing/2014/main" id="{CFCA2126-FC1F-5533-C893-36140A09E5CE}"/>
              </a:ext>
            </a:extLst>
          </p:cNvPr>
          <p:cNvPicPr>
            <a:picLocks noChangeAspect="1"/>
          </p:cNvPicPr>
          <p:nvPr/>
        </p:nvPicPr>
        <p:blipFill rotWithShape="1">
          <a:blip r:embed="rId21">
            <a:extLst>
              <a:ext uri="{28A0092B-C50C-407E-A947-70E740481C1C}">
                <a14:useLocalDpi xmlns:a14="http://schemas.microsoft.com/office/drawing/2010/main" val="0"/>
              </a:ext>
            </a:extLst>
          </a:blip>
          <a:srcRect l="13333" r="13779"/>
          <a:stretch/>
        </p:blipFill>
        <p:spPr>
          <a:xfrm>
            <a:off x="7467766" y="5123422"/>
            <a:ext cx="465159" cy="607287"/>
          </a:xfrm>
          <a:prstGeom prst="rect">
            <a:avLst/>
          </a:prstGeom>
        </p:spPr>
      </p:pic>
      <p:pic>
        <p:nvPicPr>
          <p:cNvPr id="70" name="Immagine 69">
            <a:extLst>
              <a:ext uri="{FF2B5EF4-FFF2-40B4-BE49-F238E27FC236}">
                <a16:creationId xmlns:a16="http://schemas.microsoft.com/office/drawing/2014/main" id="{DBDF5F73-4EDC-8899-F97A-90141F0C7F1C}"/>
              </a:ext>
            </a:extLst>
          </p:cNvPr>
          <p:cNvPicPr>
            <a:picLocks noChangeAspect="1"/>
          </p:cNvPicPr>
          <p:nvPr/>
        </p:nvPicPr>
        <p:blipFill rotWithShape="1">
          <a:blip r:embed="rId5"/>
          <a:srcRect l="9850" t="20411" b="17662"/>
          <a:stretch/>
        </p:blipFill>
        <p:spPr>
          <a:xfrm>
            <a:off x="6975399" y="4411863"/>
            <a:ext cx="1089130" cy="472518"/>
          </a:xfrm>
          <a:prstGeom prst="rect">
            <a:avLst/>
          </a:prstGeom>
        </p:spPr>
      </p:pic>
      <p:pic>
        <p:nvPicPr>
          <p:cNvPr id="25" name="Immagine 24">
            <a:extLst>
              <a:ext uri="{FF2B5EF4-FFF2-40B4-BE49-F238E27FC236}">
                <a16:creationId xmlns:a16="http://schemas.microsoft.com/office/drawing/2014/main" id="{A2A97152-E107-D8B4-6E59-40EA2902D85F}"/>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50" b="89950" l="4523" r="100000"/>
                    </a14:imgEffect>
                  </a14:imgLayer>
                </a14:imgProps>
              </a:ext>
            </a:extLst>
          </a:blip>
          <a:srcRect l="10689" t="10133" r="10736" b="9956"/>
          <a:stretch/>
        </p:blipFill>
        <p:spPr>
          <a:xfrm>
            <a:off x="9010625" y="4969352"/>
            <a:ext cx="608783" cy="619122"/>
          </a:xfrm>
          <a:prstGeom prst="rect">
            <a:avLst/>
          </a:prstGeom>
        </p:spPr>
      </p:pic>
      <p:pic>
        <p:nvPicPr>
          <p:cNvPr id="30" name="Immagine 29">
            <a:extLst>
              <a:ext uri="{FF2B5EF4-FFF2-40B4-BE49-F238E27FC236}">
                <a16:creationId xmlns:a16="http://schemas.microsoft.com/office/drawing/2014/main" id="{FD454499-5101-DC48-70D6-41C9C43A23CC}"/>
              </a:ext>
            </a:extLst>
          </p:cNvPr>
          <p:cNvPicPr>
            <a:picLocks noChangeAspect="1"/>
          </p:cNvPicPr>
          <p:nvPr/>
        </p:nvPicPr>
        <p:blipFill rotWithShape="1">
          <a:blip r:embed="rId22">
            <a:extLst>
              <a:ext uri="{BEBA8EAE-BF5A-486C-A8C5-ECC9F3942E4B}">
                <a14:imgProps xmlns:a14="http://schemas.microsoft.com/office/drawing/2010/main">
                  <a14:imgLayer r:embed="rId23">
                    <a14:imgEffect>
                      <a14:backgroundRemoval t="10050" b="89950" l="4523" r="100000"/>
                    </a14:imgEffect>
                  </a14:imgLayer>
                </a14:imgProps>
              </a:ext>
            </a:extLst>
          </a:blip>
          <a:srcRect l="10689" t="10133" r="10736" b="9956"/>
          <a:stretch/>
        </p:blipFill>
        <p:spPr>
          <a:xfrm>
            <a:off x="9101653" y="4367180"/>
            <a:ext cx="608783" cy="619122"/>
          </a:xfrm>
          <a:prstGeom prst="rect">
            <a:avLst/>
          </a:prstGeom>
        </p:spPr>
      </p:pic>
      <p:sp>
        <p:nvSpPr>
          <p:cNvPr id="32" name="Rettangolo 31">
            <a:extLst>
              <a:ext uri="{FF2B5EF4-FFF2-40B4-BE49-F238E27FC236}">
                <a16:creationId xmlns:a16="http://schemas.microsoft.com/office/drawing/2014/main" id="{3D03EBD9-F48C-C0DD-ECB9-6FA69EE344E7}"/>
              </a:ext>
            </a:extLst>
          </p:cNvPr>
          <p:cNvSpPr/>
          <p:nvPr/>
        </p:nvSpPr>
        <p:spPr>
          <a:xfrm>
            <a:off x="-37458" y="1192408"/>
            <a:ext cx="12258101" cy="5151481"/>
          </a:xfrm>
          <a:custGeom>
            <a:avLst/>
            <a:gdLst>
              <a:gd name="connsiteX0" fmla="*/ 0 w 12192000"/>
              <a:gd name="connsiteY0" fmla="*/ 0 h 5051502"/>
              <a:gd name="connsiteX1" fmla="*/ 12192000 w 12192000"/>
              <a:gd name="connsiteY1" fmla="*/ 0 h 5051502"/>
              <a:gd name="connsiteX2" fmla="*/ 12192000 w 12192000"/>
              <a:gd name="connsiteY2" fmla="*/ 5051502 h 5051502"/>
              <a:gd name="connsiteX3" fmla="*/ 0 w 12192000"/>
              <a:gd name="connsiteY3" fmla="*/ 5051502 h 5051502"/>
              <a:gd name="connsiteX4" fmla="*/ 0 w 12192000"/>
              <a:gd name="connsiteY4" fmla="*/ 0 h 5051502"/>
              <a:gd name="connsiteX0" fmla="*/ 0 w 12192000"/>
              <a:gd name="connsiteY0" fmla="*/ 0 h 5051502"/>
              <a:gd name="connsiteX1" fmla="*/ 12192000 w 12192000"/>
              <a:gd name="connsiteY1" fmla="*/ 0 h 5051502"/>
              <a:gd name="connsiteX2" fmla="*/ 12192000 w 12192000"/>
              <a:gd name="connsiteY2" fmla="*/ 5051502 h 5051502"/>
              <a:gd name="connsiteX3" fmla="*/ 8474926 w 12192000"/>
              <a:gd name="connsiteY3" fmla="*/ 4787590 h 5051502"/>
              <a:gd name="connsiteX4" fmla="*/ 0 w 12192000"/>
              <a:gd name="connsiteY4" fmla="*/ 5051502 h 5051502"/>
              <a:gd name="connsiteX5" fmla="*/ 0 w 12192000"/>
              <a:gd name="connsiteY5" fmla="*/ 0 h 5051502"/>
              <a:gd name="connsiteX0" fmla="*/ 0 w 12192000"/>
              <a:gd name="connsiteY0" fmla="*/ 0 h 5414762"/>
              <a:gd name="connsiteX1" fmla="*/ 12192000 w 12192000"/>
              <a:gd name="connsiteY1" fmla="*/ 0 h 5414762"/>
              <a:gd name="connsiteX2" fmla="*/ 12192000 w 12192000"/>
              <a:gd name="connsiteY2" fmla="*/ 5051502 h 5414762"/>
              <a:gd name="connsiteX3" fmla="*/ 9091960 w 12192000"/>
              <a:gd name="connsiteY3" fmla="*/ 5040351 h 5414762"/>
              <a:gd name="connsiteX4" fmla="*/ 8474926 w 12192000"/>
              <a:gd name="connsiteY4" fmla="*/ 4787590 h 5414762"/>
              <a:gd name="connsiteX5" fmla="*/ 0 w 12192000"/>
              <a:gd name="connsiteY5" fmla="*/ 5051502 h 5414762"/>
              <a:gd name="connsiteX6" fmla="*/ 0 w 12192000"/>
              <a:gd name="connsiteY6" fmla="*/ 0 h 5414762"/>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8474926 w 12192000"/>
              <a:gd name="connsiteY4" fmla="*/ 4787590 h 5067634"/>
              <a:gd name="connsiteX5" fmla="*/ 0 w 12192000"/>
              <a:gd name="connsiteY5" fmla="*/ 5051502 h 5067634"/>
              <a:gd name="connsiteX6" fmla="*/ 0 w 12192000"/>
              <a:gd name="connsiteY6"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8474926 w 12192000"/>
              <a:gd name="connsiteY4" fmla="*/ 4787590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5746594 w 12192000"/>
              <a:gd name="connsiteY4" fmla="*/ 1739590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5746594 w 12192000"/>
              <a:gd name="connsiteY4" fmla="*/ 1739590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6326457 w 12192000"/>
              <a:gd name="connsiteY4" fmla="*/ 1360448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091960 w 12192000"/>
              <a:gd name="connsiteY3" fmla="*/ 5040351 h 5067634"/>
              <a:gd name="connsiteX4" fmla="*/ 6326457 w 12192000"/>
              <a:gd name="connsiteY4" fmla="*/ 1360448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67634"/>
              <a:gd name="connsiteX1" fmla="*/ 12192000 w 12192000"/>
              <a:gd name="connsiteY1" fmla="*/ 0 h 5067634"/>
              <a:gd name="connsiteX2" fmla="*/ 12192000 w 12192000"/>
              <a:gd name="connsiteY2" fmla="*/ 5051502 h 5067634"/>
              <a:gd name="connsiteX3" fmla="*/ 9984058 w 12192000"/>
              <a:gd name="connsiteY3" fmla="*/ 5040351 h 5067634"/>
              <a:gd name="connsiteX4" fmla="*/ 6326457 w 12192000"/>
              <a:gd name="connsiteY4" fmla="*/ 1360448 h 5067634"/>
              <a:gd name="connsiteX5" fmla="*/ 4594301 w 12192000"/>
              <a:gd name="connsiteY5" fmla="*/ 5047785 h 5067634"/>
              <a:gd name="connsiteX6" fmla="*/ 0 w 12192000"/>
              <a:gd name="connsiteY6" fmla="*/ 5051502 h 5067634"/>
              <a:gd name="connsiteX7" fmla="*/ 0 w 12192000"/>
              <a:gd name="connsiteY7" fmla="*/ 0 h 5067634"/>
              <a:gd name="connsiteX0" fmla="*/ 0 w 12192000"/>
              <a:gd name="connsiteY0" fmla="*/ 0 h 5055527"/>
              <a:gd name="connsiteX1" fmla="*/ 12192000 w 12192000"/>
              <a:gd name="connsiteY1" fmla="*/ 0 h 5055527"/>
              <a:gd name="connsiteX2" fmla="*/ 12192000 w 12192000"/>
              <a:gd name="connsiteY2" fmla="*/ 5051502 h 5055527"/>
              <a:gd name="connsiteX3" fmla="*/ 9984058 w 12192000"/>
              <a:gd name="connsiteY3" fmla="*/ 5040351 h 5055527"/>
              <a:gd name="connsiteX4" fmla="*/ 6326457 w 12192000"/>
              <a:gd name="connsiteY4" fmla="*/ 1360448 h 5055527"/>
              <a:gd name="connsiteX5" fmla="*/ 4594301 w 12192000"/>
              <a:gd name="connsiteY5" fmla="*/ 5047785 h 5055527"/>
              <a:gd name="connsiteX6" fmla="*/ 0 w 12192000"/>
              <a:gd name="connsiteY6" fmla="*/ 5051502 h 5055527"/>
              <a:gd name="connsiteX7" fmla="*/ 0 w 12192000"/>
              <a:gd name="connsiteY7" fmla="*/ 0 h 5055527"/>
              <a:gd name="connsiteX0" fmla="*/ 0 w 12192000"/>
              <a:gd name="connsiteY0" fmla="*/ 0 h 5055527"/>
              <a:gd name="connsiteX1" fmla="*/ 12192000 w 12192000"/>
              <a:gd name="connsiteY1" fmla="*/ 0 h 5055527"/>
              <a:gd name="connsiteX2" fmla="*/ 12192000 w 12192000"/>
              <a:gd name="connsiteY2" fmla="*/ 5051502 h 5055527"/>
              <a:gd name="connsiteX3" fmla="*/ 9984058 w 12192000"/>
              <a:gd name="connsiteY3" fmla="*/ 5040351 h 5055527"/>
              <a:gd name="connsiteX4" fmla="*/ 6326457 w 12192000"/>
              <a:gd name="connsiteY4" fmla="*/ 1360448 h 5055527"/>
              <a:gd name="connsiteX5" fmla="*/ 4594301 w 12192000"/>
              <a:gd name="connsiteY5" fmla="*/ 5047785 h 5055527"/>
              <a:gd name="connsiteX6" fmla="*/ 0 w 12192000"/>
              <a:gd name="connsiteY6" fmla="*/ 5051502 h 5055527"/>
              <a:gd name="connsiteX7" fmla="*/ 0 w 12192000"/>
              <a:gd name="connsiteY7" fmla="*/ 0 h 5055527"/>
              <a:gd name="connsiteX0" fmla="*/ 0 w 12192000"/>
              <a:gd name="connsiteY0" fmla="*/ 0 h 5055527"/>
              <a:gd name="connsiteX1" fmla="*/ 12192000 w 12192000"/>
              <a:gd name="connsiteY1" fmla="*/ 0 h 5055527"/>
              <a:gd name="connsiteX2" fmla="*/ 12192000 w 12192000"/>
              <a:gd name="connsiteY2" fmla="*/ 5051502 h 5055527"/>
              <a:gd name="connsiteX3" fmla="*/ 9984058 w 12192000"/>
              <a:gd name="connsiteY3" fmla="*/ 5040351 h 5055527"/>
              <a:gd name="connsiteX4" fmla="*/ 6326457 w 12192000"/>
              <a:gd name="connsiteY4" fmla="*/ 1360448 h 5055527"/>
              <a:gd name="connsiteX5" fmla="*/ 4594301 w 12192000"/>
              <a:gd name="connsiteY5" fmla="*/ 5047785 h 5055527"/>
              <a:gd name="connsiteX6" fmla="*/ 0 w 12192000"/>
              <a:gd name="connsiteY6" fmla="*/ 5051502 h 5055527"/>
              <a:gd name="connsiteX7" fmla="*/ 0 w 12192000"/>
              <a:gd name="connsiteY7" fmla="*/ 0 h 5055527"/>
              <a:gd name="connsiteX0" fmla="*/ 0 w 12192000"/>
              <a:gd name="connsiteY0" fmla="*/ 0 h 5058520"/>
              <a:gd name="connsiteX1" fmla="*/ 12192000 w 12192000"/>
              <a:gd name="connsiteY1" fmla="*/ 0 h 5058520"/>
              <a:gd name="connsiteX2" fmla="*/ 12192000 w 12192000"/>
              <a:gd name="connsiteY2" fmla="*/ 5051502 h 5058520"/>
              <a:gd name="connsiteX3" fmla="*/ 9575180 w 12192000"/>
              <a:gd name="connsiteY3" fmla="*/ 5055219 h 5058520"/>
              <a:gd name="connsiteX4" fmla="*/ 6326457 w 12192000"/>
              <a:gd name="connsiteY4" fmla="*/ 1360448 h 5058520"/>
              <a:gd name="connsiteX5" fmla="*/ 4594301 w 12192000"/>
              <a:gd name="connsiteY5" fmla="*/ 5047785 h 5058520"/>
              <a:gd name="connsiteX6" fmla="*/ 0 w 12192000"/>
              <a:gd name="connsiteY6" fmla="*/ 5051502 h 5058520"/>
              <a:gd name="connsiteX7" fmla="*/ 0 w 12192000"/>
              <a:gd name="connsiteY7" fmla="*/ 0 h 5058520"/>
              <a:gd name="connsiteX0" fmla="*/ 0 w 12192000"/>
              <a:gd name="connsiteY0" fmla="*/ 0 h 5058520"/>
              <a:gd name="connsiteX1" fmla="*/ 12192000 w 12192000"/>
              <a:gd name="connsiteY1" fmla="*/ 0 h 5058520"/>
              <a:gd name="connsiteX2" fmla="*/ 12192000 w 12192000"/>
              <a:gd name="connsiteY2" fmla="*/ 5051502 h 5058520"/>
              <a:gd name="connsiteX3" fmla="*/ 9575180 w 12192000"/>
              <a:gd name="connsiteY3" fmla="*/ 5055219 h 5058520"/>
              <a:gd name="connsiteX4" fmla="*/ 6326457 w 12192000"/>
              <a:gd name="connsiteY4" fmla="*/ 1360448 h 5058520"/>
              <a:gd name="connsiteX5" fmla="*/ 4594301 w 12192000"/>
              <a:gd name="connsiteY5" fmla="*/ 5047785 h 5058520"/>
              <a:gd name="connsiteX6" fmla="*/ 0 w 12192000"/>
              <a:gd name="connsiteY6" fmla="*/ 5051502 h 5058520"/>
              <a:gd name="connsiteX7" fmla="*/ 0 w 12192000"/>
              <a:gd name="connsiteY7" fmla="*/ 0 h 5058520"/>
              <a:gd name="connsiteX0" fmla="*/ 0 w 12192000"/>
              <a:gd name="connsiteY0" fmla="*/ 0 h 5058520"/>
              <a:gd name="connsiteX1" fmla="*/ 12192000 w 12192000"/>
              <a:gd name="connsiteY1" fmla="*/ 0 h 5058520"/>
              <a:gd name="connsiteX2" fmla="*/ 12192000 w 12192000"/>
              <a:gd name="connsiteY2" fmla="*/ 5051502 h 5058520"/>
              <a:gd name="connsiteX3" fmla="*/ 9575180 w 12192000"/>
              <a:gd name="connsiteY3" fmla="*/ 5055219 h 5058520"/>
              <a:gd name="connsiteX4" fmla="*/ 7686906 w 12192000"/>
              <a:gd name="connsiteY4" fmla="*/ 1286107 h 5058520"/>
              <a:gd name="connsiteX5" fmla="*/ 4594301 w 12192000"/>
              <a:gd name="connsiteY5" fmla="*/ 5047785 h 5058520"/>
              <a:gd name="connsiteX6" fmla="*/ 0 w 12192000"/>
              <a:gd name="connsiteY6" fmla="*/ 5051502 h 5058520"/>
              <a:gd name="connsiteX7" fmla="*/ 0 w 12192000"/>
              <a:gd name="connsiteY7" fmla="*/ 0 h 5058520"/>
              <a:gd name="connsiteX0" fmla="*/ 0 w 12192000"/>
              <a:gd name="connsiteY0" fmla="*/ 0 h 5058520"/>
              <a:gd name="connsiteX1" fmla="*/ 12192000 w 12192000"/>
              <a:gd name="connsiteY1" fmla="*/ 0 h 5058520"/>
              <a:gd name="connsiteX2" fmla="*/ 12192000 w 12192000"/>
              <a:gd name="connsiteY2" fmla="*/ 5051502 h 5058520"/>
              <a:gd name="connsiteX3" fmla="*/ 9575180 w 12192000"/>
              <a:gd name="connsiteY3" fmla="*/ 5055219 h 5058520"/>
              <a:gd name="connsiteX4" fmla="*/ 7686906 w 12192000"/>
              <a:gd name="connsiteY4" fmla="*/ 1286107 h 5058520"/>
              <a:gd name="connsiteX5" fmla="*/ 4594301 w 12192000"/>
              <a:gd name="connsiteY5" fmla="*/ 5047785 h 5058520"/>
              <a:gd name="connsiteX6" fmla="*/ 0 w 12192000"/>
              <a:gd name="connsiteY6" fmla="*/ 5051502 h 5058520"/>
              <a:gd name="connsiteX7" fmla="*/ 0 w 12192000"/>
              <a:gd name="connsiteY7" fmla="*/ 0 h 5058520"/>
              <a:gd name="connsiteX0" fmla="*/ 0 w 12192000"/>
              <a:gd name="connsiteY0" fmla="*/ 0 h 5058520"/>
              <a:gd name="connsiteX1" fmla="*/ 12192000 w 12192000"/>
              <a:gd name="connsiteY1" fmla="*/ 0 h 5058520"/>
              <a:gd name="connsiteX2" fmla="*/ 12192000 w 12192000"/>
              <a:gd name="connsiteY2" fmla="*/ 5051502 h 5058520"/>
              <a:gd name="connsiteX3" fmla="*/ 9575180 w 12192000"/>
              <a:gd name="connsiteY3" fmla="*/ 5055219 h 5058520"/>
              <a:gd name="connsiteX4" fmla="*/ 7686906 w 12192000"/>
              <a:gd name="connsiteY4" fmla="*/ 1286107 h 5058520"/>
              <a:gd name="connsiteX5" fmla="*/ 4594301 w 12192000"/>
              <a:gd name="connsiteY5" fmla="*/ 5047785 h 5058520"/>
              <a:gd name="connsiteX6" fmla="*/ 0 w 12192000"/>
              <a:gd name="connsiteY6" fmla="*/ 5051502 h 5058520"/>
              <a:gd name="connsiteX7" fmla="*/ 0 w 12192000"/>
              <a:gd name="connsiteY7" fmla="*/ 0 h 5058520"/>
              <a:gd name="connsiteX0" fmla="*/ 0 w 13326737"/>
              <a:gd name="connsiteY0" fmla="*/ 0 h 5123945"/>
              <a:gd name="connsiteX1" fmla="*/ 13326737 w 13326737"/>
              <a:gd name="connsiteY1" fmla="*/ 65425 h 5123945"/>
              <a:gd name="connsiteX2" fmla="*/ 13326737 w 13326737"/>
              <a:gd name="connsiteY2" fmla="*/ 5116927 h 5123945"/>
              <a:gd name="connsiteX3" fmla="*/ 10709917 w 13326737"/>
              <a:gd name="connsiteY3" fmla="*/ 5120644 h 5123945"/>
              <a:gd name="connsiteX4" fmla="*/ 8821643 w 13326737"/>
              <a:gd name="connsiteY4" fmla="*/ 1351532 h 5123945"/>
              <a:gd name="connsiteX5" fmla="*/ 5729038 w 13326737"/>
              <a:gd name="connsiteY5" fmla="*/ 5113210 h 5123945"/>
              <a:gd name="connsiteX6" fmla="*/ 1134737 w 13326737"/>
              <a:gd name="connsiteY6" fmla="*/ 5116927 h 5123945"/>
              <a:gd name="connsiteX7" fmla="*/ 0 w 13326737"/>
              <a:gd name="connsiteY7" fmla="*/ 0 h 5123945"/>
              <a:gd name="connsiteX0" fmla="*/ 0 w 13326737"/>
              <a:gd name="connsiteY0" fmla="*/ 0 h 5123945"/>
              <a:gd name="connsiteX1" fmla="*/ 13326737 w 13326737"/>
              <a:gd name="connsiteY1" fmla="*/ 65425 h 5123945"/>
              <a:gd name="connsiteX2" fmla="*/ 13326737 w 13326737"/>
              <a:gd name="connsiteY2" fmla="*/ 5116927 h 5123945"/>
              <a:gd name="connsiteX3" fmla="*/ 10709917 w 13326737"/>
              <a:gd name="connsiteY3" fmla="*/ 5120644 h 5123945"/>
              <a:gd name="connsiteX4" fmla="*/ 8821643 w 13326737"/>
              <a:gd name="connsiteY4" fmla="*/ 1351532 h 5123945"/>
              <a:gd name="connsiteX5" fmla="*/ 5729038 w 13326737"/>
              <a:gd name="connsiteY5" fmla="*/ 5113210 h 5123945"/>
              <a:gd name="connsiteX6" fmla="*/ 11017 w 13326737"/>
              <a:gd name="connsiteY6" fmla="*/ 5084214 h 5123945"/>
              <a:gd name="connsiteX7" fmla="*/ 0 w 13326737"/>
              <a:gd name="connsiteY7" fmla="*/ 0 h 5123945"/>
              <a:gd name="connsiteX0" fmla="*/ 0 w 13326737"/>
              <a:gd name="connsiteY0" fmla="*/ 0 h 5123945"/>
              <a:gd name="connsiteX1" fmla="*/ 13326737 w 13326737"/>
              <a:gd name="connsiteY1" fmla="*/ 65425 h 5123945"/>
              <a:gd name="connsiteX2" fmla="*/ 13326737 w 13326737"/>
              <a:gd name="connsiteY2" fmla="*/ 5116927 h 5123945"/>
              <a:gd name="connsiteX3" fmla="*/ 10709917 w 13326737"/>
              <a:gd name="connsiteY3" fmla="*/ 5120644 h 5123945"/>
              <a:gd name="connsiteX4" fmla="*/ 8821643 w 13326737"/>
              <a:gd name="connsiteY4" fmla="*/ 1351532 h 5123945"/>
              <a:gd name="connsiteX5" fmla="*/ 5740054 w 13326737"/>
              <a:gd name="connsiteY5" fmla="*/ 5080497 h 5123945"/>
              <a:gd name="connsiteX6" fmla="*/ 11017 w 13326737"/>
              <a:gd name="connsiteY6" fmla="*/ 5084214 h 5123945"/>
              <a:gd name="connsiteX7" fmla="*/ 0 w 13326737"/>
              <a:gd name="connsiteY7" fmla="*/ 0 h 5123945"/>
              <a:gd name="connsiteX0" fmla="*/ 0 w 13326737"/>
              <a:gd name="connsiteY0" fmla="*/ 0 h 5123945"/>
              <a:gd name="connsiteX1" fmla="*/ 13326737 w 13326737"/>
              <a:gd name="connsiteY1" fmla="*/ 65425 h 5123945"/>
              <a:gd name="connsiteX2" fmla="*/ 13326737 w 13326737"/>
              <a:gd name="connsiteY2" fmla="*/ 5116927 h 5123945"/>
              <a:gd name="connsiteX3" fmla="*/ 10709917 w 13326737"/>
              <a:gd name="connsiteY3" fmla="*/ 5120644 h 5123945"/>
              <a:gd name="connsiteX4" fmla="*/ 8821643 w 13326737"/>
              <a:gd name="connsiteY4" fmla="*/ 1351532 h 5123945"/>
              <a:gd name="connsiteX5" fmla="*/ 5740054 w 13326737"/>
              <a:gd name="connsiteY5" fmla="*/ 5080497 h 5123945"/>
              <a:gd name="connsiteX6" fmla="*/ 11017 w 13326737"/>
              <a:gd name="connsiteY6" fmla="*/ 5084214 h 5123945"/>
              <a:gd name="connsiteX7" fmla="*/ 0 w 13326737"/>
              <a:gd name="connsiteY7" fmla="*/ 0 h 5123945"/>
              <a:gd name="connsiteX0" fmla="*/ 0 w 13326737"/>
              <a:gd name="connsiteY0" fmla="*/ 0 h 5120644"/>
              <a:gd name="connsiteX1" fmla="*/ 13326737 w 13326737"/>
              <a:gd name="connsiteY1" fmla="*/ 65425 h 5120644"/>
              <a:gd name="connsiteX2" fmla="*/ 12236067 w 13326737"/>
              <a:gd name="connsiteY2" fmla="*/ 5073311 h 5120644"/>
              <a:gd name="connsiteX3" fmla="*/ 10709917 w 13326737"/>
              <a:gd name="connsiteY3" fmla="*/ 5120644 h 5120644"/>
              <a:gd name="connsiteX4" fmla="*/ 8821643 w 13326737"/>
              <a:gd name="connsiteY4" fmla="*/ 1351532 h 5120644"/>
              <a:gd name="connsiteX5" fmla="*/ 5740054 w 13326737"/>
              <a:gd name="connsiteY5" fmla="*/ 5080497 h 5120644"/>
              <a:gd name="connsiteX6" fmla="*/ 11017 w 13326737"/>
              <a:gd name="connsiteY6" fmla="*/ 5084214 h 5120644"/>
              <a:gd name="connsiteX7" fmla="*/ 0 w 13326737"/>
              <a:gd name="connsiteY7" fmla="*/ 0 h 5120644"/>
              <a:gd name="connsiteX0" fmla="*/ 0 w 13326737"/>
              <a:gd name="connsiteY0" fmla="*/ 0 h 5087932"/>
              <a:gd name="connsiteX1" fmla="*/ 13326737 w 13326737"/>
              <a:gd name="connsiteY1" fmla="*/ 65425 h 5087932"/>
              <a:gd name="connsiteX2" fmla="*/ 12236067 w 13326737"/>
              <a:gd name="connsiteY2" fmla="*/ 5073311 h 5087932"/>
              <a:gd name="connsiteX3" fmla="*/ 10731950 w 13326737"/>
              <a:gd name="connsiteY3" fmla="*/ 5087932 h 5087932"/>
              <a:gd name="connsiteX4" fmla="*/ 8821643 w 13326737"/>
              <a:gd name="connsiteY4" fmla="*/ 1351532 h 5087932"/>
              <a:gd name="connsiteX5" fmla="*/ 5740054 w 13326737"/>
              <a:gd name="connsiteY5" fmla="*/ 5080497 h 5087932"/>
              <a:gd name="connsiteX6" fmla="*/ 11017 w 13326737"/>
              <a:gd name="connsiteY6" fmla="*/ 5084214 h 5087932"/>
              <a:gd name="connsiteX7" fmla="*/ 0 w 13326737"/>
              <a:gd name="connsiteY7" fmla="*/ 0 h 5087932"/>
              <a:gd name="connsiteX0" fmla="*/ 0 w 13326737"/>
              <a:gd name="connsiteY0" fmla="*/ 0 h 5087932"/>
              <a:gd name="connsiteX1" fmla="*/ 13326737 w 13326737"/>
              <a:gd name="connsiteY1" fmla="*/ 65425 h 5087932"/>
              <a:gd name="connsiteX2" fmla="*/ 12236067 w 13326737"/>
              <a:gd name="connsiteY2" fmla="*/ 5073311 h 5087932"/>
              <a:gd name="connsiteX3" fmla="*/ 10731950 w 13326737"/>
              <a:gd name="connsiteY3" fmla="*/ 5087932 h 5087932"/>
              <a:gd name="connsiteX4" fmla="*/ 8821643 w 13326737"/>
              <a:gd name="connsiteY4" fmla="*/ 1351532 h 5087932"/>
              <a:gd name="connsiteX5" fmla="*/ 5740054 w 13326737"/>
              <a:gd name="connsiteY5" fmla="*/ 5080497 h 5087932"/>
              <a:gd name="connsiteX6" fmla="*/ 11017 w 13326737"/>
              <a:gd name="connsiteY6" fmla="*/ 5084214 h 5087932"/>
              <a:gd name="connsiteX7" fmla="*/ 0 w 13326737"/>
              <a:gd name="connsiteY7" fmla="*/ 0 h 5087932"/>
              <a:gd name="connsiteX0" fmla="*/ 0 w 12258101"/>
              <a:gd name="connsiteY0" fmla="*/ 10905 h 5098837"/>
              <a:gd name="connsiteX1" fmla="*/ 12258101 w 12258101"/>
              <a:gd name="connsiteY1" fmla="*/ 0 h 5098837"/>
              <a:gd name="connsiteX2" fmla="*/ 12236067 w 12258101"/>
              <a:gd name="connsiteY2" fmla="*/ 5084216 h 5098837"/>
              <a:gd name="connsiteX3" fmla="*/ 10731950 w 12258101"/>
              <a:gd name="connsiteY3" fmla="*/ 5098837 h 5098837"/>
              <a:gd name="connsiteX4" fmla="*/ 8821643 w 12258101"/>
              <a:gd name="connsiteY4" fmla="*/ 1362437 h 5098837"/>
              <a:gd name="connsiteX5" fmla="*/ 5740054 w 12258101"/>
              <a:gd name="connsiteY5" fmla="*/ 5091402 h 5098837"/>
              <a:gd name="connsiteX6" fmla="*/ 11017 w 12258101"/>
              <a:gd name="connsiteY6" fmla="*/ 5095119 h 5098837"/>
              <a:gd name="connsiteX7" fmla="*/ 0 w 12258101"/>
              <a:gd name="connsiteY7" fmla="*/ 10905 h 509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58101" h="5098837">
                <a:moveTo>
                  <a:pt x="0" y="10905"/>
                </a:moveTo>
                <a:lnTo>
                  <a:pt x="12258101" y="0"/>
                </a:lnTo>
                <a:cubicBezTo>
                  <a:pt x="12250756" y="1694739"/>
                  <a:pt x="12243412" y="3389477"/>
                  <a:pt x="12236067" y="5084216"/>
                </a:cubicBezTo>
                <a:lnTo>
                  <a:pt x="10731950" y="5098837"/>
                </a:lnTo>
                <a:cubicBezTo>
                  <a:pt x="12416666" y="2334318"/>
                  <a:pt x="9653626" y="1363676"/>
                  <a:pt x="8821643" y="1362437"/>
                </a:cubicBezTo>
                <a:cubicBezTo>
                  <a:pt x="7989660" y="1361198"/>
                  <a:pt x="4798785" y="1258618"/>
                  <a:pt x="5740054" y="5091402"/>
                </a:cubicBezTo>
                <a:lnTo>
                  <a:pt x="11017" y="5095119"/>
                </a:lnTo>
                <a:cubicBezTo>
                  <a:pt x="7345" y="3400381"/>
                  <a:pt x="3672" y="1705643"/>
                  <a:pt x="0" y="10905"/>
                </a:cubicBezTo>
                <a:close/>
              </a:path>
            </a:pathLst>
          </a:custGeom>
          <a:solidFill>
            <a:srgbClr val="000000">
              <a:alpha val="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Title 1">
            <a:extLst>
              <a:ext uri="{FF2B5EF4-FFF2-40B4-BE49-F238E27FC236}">
                <a16:creationId xmlns:a16="http://schemas.microsoft.com/office/drawing/2014/main" id="{C246E239-6E6B-958D-1757-EE67404E73CA}"/>
              </a:ext>
            </a:extLst>
          </p:cNvPr>
          <p:cNvSpPr>
            <a:spLocks noGrp="1"/>
          </p:cNvSpPr>
          <p:nvPr>
            <p:ph type="title"/>
          </p:nvPr>
        </p:nvSpPr>
        <p:spPr>
          <a:xfrm>
            <a:off x="1097280" y="286604"/>
            <a:ext cx="10058400" cy="848758"/>
          </a:xfrm>
        </p:spPr>
        <p:txBody>
          <a:bodyPr/>
          <a:lstStyle/>
          <a:p>
            <a:pPr marR="0" rtl="0"/>
            <a:r>
              <a:rPr lang="it-IT" b="1" i="0" u="none" strike="noStrike" baseline="0" dirty="0"/>
              <a:t>Esempio - </a:t>
            </a:r>
            <a:r>
              <a:rPr lang="it-IT" b="1" i="0" u="none" strike="noStrike" baseline="0" dirty="0" err="1"/>
              <a:t>Zapier</a:t>
            </a:r>
            <a:endParaRPr lang="it-IT" b="0" i="0" u="none" strike="noStrike" baseline="0" dirty="0"/>
          </a:p>
        </p:txBody>
      </p:sp>
      <p:cxnSp>
        <p:nvCxnSpPr>
          <p:cNvPr id="24" name="Straight Connector 23">
            <a:extLst>
              <a:ext uri="{FF2B5EF4-FFF2-40B4-BE49-F238E27FC236}">
                <a16:creationId xmlns:a16="http://schemas.microsoft.com/office/drawing/2014/main" id="{ED4B8DB8-1581-AC43-895A-A078B115790E}"/>
              </a:ext>
            </a:extLst>
          </p:cNvPr>
          <p:cNvCxnSpPr/>
          <p:nvPr/>
        </p:nvCxnSpPr>
        <p:spPr>
          <a:xfrm flipV="1">
            <a:off x="1222872" y="1178948"/>
            <a:ext cx="9932808" cy="207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984410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r>
              <a:rPr lang="it-IT" b="1" dirty="0" err="1"/>
              <a:t>Flussu</a:t>
            </a:r>
            <a:r>
              <a:rPr lang="it-IT" b="1" dirty="0"/>
              <a:t> e </a:t>
            </a:r>
            <a:r>
              <a:rPr lang="it-IT" b="1" dirty="0" err="1"/>
              <a:t>OpenAi</a:t>
            </a:r>
            <a:r>
              <a:rPr lang="it-IT" b="1" dirty="0"/>
              <a:t>: Integrazione</a:t>
            </a:r>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97666" y="2015112"/>
            <a:ext cx="8596668" cy="3105529"/>
          </a:xfrm>
        </p:spPr>
        <p:txBody>
          <a:bodyPr>
            <a:normAutofit/>
          </a:bodyPr>
          <a:lstStyle/>
          <a:p>
            <a:pPr marL="0" indent="0">
              <a:buNone/>
            </a:pPr>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può interrogare/chiedere qualcosa ad </a:t>
            </a:r>
            <a:r>
              <a:rPr lang="it-IT" sz="1600" b="0" i="0" u="none" strike="noStrike" baseline="0" dirty="0" err="1">
                <a:latin typeface="Malgun Gothic" panose="020B0503020000020004" pitchFamily="34" charset="-127"/>
                <a:ea typeface="Malgun Gothic" panose="020B0503020000020004" pitchFamily="34" charset="-127"/>
              </a:rPr>
              <a:t>OpenAi</a:t>
            </a:r>
            <a:r>
              <a:rPr lang="it-IT" sz="1600" b="0" i="0" u="none" strike="noStrike" baseline="0" dirty="0">
                <a:latin typeface="Malgun Gothic" panose="020B0503020000020004" pitchFamily="34" charset="-127"/>
                <a:ea typeface="Malgun Gothic" panose="020B0503020000020004" pitchFamily="34" charset="-127"/>
              </a:rPr>
              <a:t> ed ottenerne una risposta.</a:t>
            </a:r>
          </a:p>
          <a:p>
            <a:pPr marL="0" marR="0" lvl="0" indent="0" rtl="0">
              <a:buNone/>
            </a:pPr>
            <a:r>
              <a:rPr lang="it-IT" sz="1600" b="1" i="0" u="none" strike="noStrike" baseline="0" dirty="0">
                <a:latin typeface="Malgun Gothic" panose="020B0503020000020004" pitchFamily="34" charset="-127"/>
                <a:ea typeface="Malgun Gothic" panose="020B0503020000020004" pitchFamily="34" charset="-127"/>
              </a:rPr>
              <a:t>Vantaggi</a:t>
            </a:r>
          </a:p>
          <a:p>
            <a:pPr marL="363538" indent="-187325">
              <a:buFont typeface="Wingdings" panose="05000000000000000000" pitchFamily="2" charset="2"/>
              <a:buChar char="§"/>
            </a:pPr>
            <a:r>
              <a:rPr lang="it-IT" sz="1600" b="0" i="0" u="none" strike="noStrike" baseline="0" dirty="0">
                <a:latin typeface="Malgun Gothic" panose="020B0503020000020004" pitchFamily="34" charset="-127"/>
                <a:ea typeface="Malgun Gothic" panose="020B0503020000020004" pitchFamily="34" charset="-127"/>
              </a:rPr>
              <a:t>Combinare le risposte di </a:t>
            </a:r>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tra fisse e differenziate, usando la lingua dell’utente</a:t>
            </a:r>
          </a:p>
          <a:p>
            <a:pPr marL="363538" indent="-187325">
              <a:buFont typeface="Wingdings" panose="05000000000000000000" pitchFamily="2" charset="2"/>
              <a:buChar char="§"/>
            </a:pPr>
            <a:r>
              <a:rPr lang="it-IT" sz="1600" b="0" i="0" u="none" strike="noStrike" baseline="0" dirty="0">
                <a:latin typeface="Malgun Gothic" panose="020B0503020000020004" pitchFamily="34" charset="-127"/>
                <a:ea typeface="Malgun Gothic" panose="020B0503020000020004" pitchFamily="34" charset="-127"/>
              </a:rPr>
              <a:t>Aggiungere funzioni avanzate di elaborazione del testo </a:t>
            </a:r>
          </a:p>
        </p:txBody>
      </p:sp>
      <p:pic>
        <p:nvPicPr>
          <p:cNvPr id="5" name="Picture 4">
            <a:extLst>
              <a:ext uri="{FF2B5EF4-FFF2-40B4-BE49-F238E27FC236}">
                <a16:creationId xmlns:a16="http://schemas.microsoft.com/office/drawing/2014/main" id="{C8943039-A155-4D90-560C-3175F0F724E7}"/>
              </a:ext>
            </a:extLst>
          </p:cNvPr>
          <p:cNvPicPr>
            <a:picLocks noChangeAspect="1"/>
          </p:cNvPicPr>
          <p:nvPr/>
        </p:nvPicPr>
        <p:blipFill>
          <a:blip r:embed="rId2"/>
          <a:stretch>
            <a:fillRect/>
          </a:stretch>
        </p:blipFill>
        <p:spPr>
          <a:xfrm>
            <a:off x="8076191" y="4702613"/>
            <a:ext cx="2563086" cy="695780"/>
          </a:xfrm>
          <a:prstGeom prst="rect">
            <a:avLst/>
          </a:prstGeom>
        </p:spPr>
      </p:pic>
      <p:pic>
        <p:nvPicPr>
          <p:cNvPr id="8" name="Picture 5">
            <a:extLst>
              <a:ext uri="{FF2B5EF4-FFF2-40B4-BE49-F238E27FC236}">
                <a16:creationId xmlns:a16="http://schemas.microsoft.com/office/drawing/2014/main" id="{F2C0663E-36A8-B0E0-4C18-92AF8F6EB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93804"/>
            <a:ext cx="1206271" cy="1147851"/>
          </a:xfrm>
          <a:prstGeom prst="rect">
            <a:avLst/>
          </a:prstGeom>
        </p:spPr>
      </p:pic>
      <p:sp>
        <p:nvSpPr>
          <p:cNvPr id="9" name="Freccia a destra 16">
            <a:extLst>
              <a:ext uri="{FF2B5EF4-FFF2-40B4-BE49-F238E27FC236}">
                <a16:creationId xmlns:a16="http://schemas.microsoft.com/office/drawing/2014/main" id="{A9A64BC6-859D-4350-4461-AD4C97A34D7F}"/>
              </a:ext>
            </a:extLst>
          </p:cNvPr>
          <p:cNvSpPr/>
          <p:nvPr/>
        </p:nvSpPr>
        <p:spPr>
          <a:xfrm>
            <a:off x="7302271" y="4946146"/>
            <a:ext cx="673941" cy="17449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12" name="TextBox 11">
            <a:extLst>
              <a:ext uri="{FF2B5EF4-FFF2-40B4-BE49-F238E27FC236}">
                <a16:creationId xmlns:a16="http://schemas.microsoft.com/office/drawing/2014/main" id="{5C0BDFB9-6E49-BD51-6935-437265F30C1E}"/>
              </a:ext>
            </a:extLst>
          </p:cNvPr>
          <p:cNvSpPr txBox="1"/>
          <p:nvPr/>
        </p:nvSpPr>
        <p:spPr>
          <a:xfrm>
            <a:off x="627961" y="4774392"/>
            <a:ext cx="5223096" cy="692497"/>
          </a:xfrm>
          <a:prstGeom prst="rect">
            <a:avLst/>
          </a:prstGeom>
          <a:solidFill>
            <a:schemeClr val="tx1"/>
          </a:solidFill>
        </p:spPr>
        <p:txBody>
          <a:bodyPr wrap="square" rtlCol="0" anchor="ctr">
            <a:spAutoFit/>
          </a:bodyPr>
          <a:lstStyle/>
          <a:p>
            <a:endParaRPr lang="it-IT" sz="1300" dirty="0">
              <a:solidFill>
                <a:schemeClr val="bg1"/>
              </a:solidFill>
              <a:latin typeface="Cascadia Mono SemiBold" panose="020B0609020000020004" pitchFamily="49" charset="0"/>
              <a:cs typeface="Cascadia Mono SemiBold" panose="020B0609020000020004" pitchFamily="49" charset="0"/>
            </a:endParaRPr>
          </a:p>
          <a:p>
            <a:r>
              <a:rPr lang="it-IT" sz="1300" dirty="0">
                <a:solidFill>
                  <a:schemeClr val="bg1"/>
                </a:solidFill>
                <a:latin typeface="Cascadia Mono SemiBold" panose="020B0609020000020004" pitchFamily="49" charset="0"/>
                <a:cs typeface="Cascadia Mono SemiBold" panose="020B0609020000020004" pitchFamily="49" charset="0"/>
              </a:rPr>
              <a:t>  </a:t>
            </a:r>
            <a:r>
              <a:rPr lang="it-IT" sz="1300" dirty="0" err="1">
                <a:solidFill>
                  <a:schemeClr val="bg1"/>
                </a:solidFill>
                <a:latin typeface="Cascadia Mono SemiBold" panose="020B0609020000020004" pitchFamily="49" charset="0"/>
                <a:cs typeface="Cascadia Mono SemiBold" panose="020B0609020000020004" pitchFamily="49" charset="0"/>
              </a:rPr>
              <a:t>wofEnv</a:t>
            </a:r>
            <a:r>
              <a:rPr lang="it-IT" sz="1300" dirty="0">
                <a:solidFill>
                  <a:schemeClr val="bg1"/>
                </a:solidFill>
                <a:latin typeface="Cascadia Mono SemiBold" panose="020B0609020000020004" pitchFamily="49" charset="0"/>
                <a:cs typeface="Cascadia Mono SemiBold" panose="020B0609020000020004" pitchFamily="49" charset="0"/>
              </a:rPr>
              <a:t>-&gt;</a:t>
            </a:r>
            <a:r>
              <a:rPr lang="it-IT" sz="1300" b="0" dirty="0" err="1">
                <a:solidFill>
                  <a:schemeClr val="bg1"/>
                </a:solidFill>
                <a:effectLst/>
                <a:latin typeface="Cascadia Mono SemiBold" panose="020B0609020000020004" pitchFamily="49" charset="0"/>
                <a:cs typeface="Cascadia Mono SemiBold" panose="020B0609020000020004" pitchFamily="49" charset="0"/>
              </a:rPr>
              <a:t>queryOpenAi</a:t>
            </a:r>
            <a:r>
              <a:rPr lang="it-IT" sz="1300" b="0" dirty="0">
                <a:solidFill>
                  <a:schemeClr val="bg1"/>
                </a:solidFill>
                <a:effectLst/>
                <a:latin typeface="Cascadia Mono SemiBold" panose="020B0609020000020004" pitchFamily="49" charset="0"/>
                <a:cs typeface="Cascadia Mono SemiBold" panose="020B0609020000020004" pitchFamily="49" charset="0"/>
              </a:rPr>
              <a:t> ($</a:t>
            </a:r>
            <a:r>
              <a:rPr lang="it-IT" sz="1300" b="0" dirty="0" err="1">
                <a:solidFill>
                  <a:schemeClr val="bg1"/>
                </a:solidFill>
                <a:effectLst/>
                <a:latin typeface="Cascadia Mono SemiBold" panose="020B0609020000020004" pitchFamily="49" charset="0"/>
                <a:cs typeface="Cascadia Mono SemiBold" panose="020B0609020000020004" pitchFamily="49" charset="0"/>
              </a:rPr>
              <a:t>textQuery</a:t>
            </a:r>
            <a:r>
              <a:rPr lang="it-IT" sz="1300" b="0" dirty="0">
                <a:solidFill>
                  <a:schemeClr val="bg1"/>
                </a:solidFill>
                <a:effectLst/>
                <a:latin typeface="Cascadia Mono SemiBold" panose="020B0609020000020004" pitchFamily="49" charset="0"/>
                <a:cs typeface="Cascadia Mono SemiBold" panose="020B0609020000020004" pitchFamily="49" charset="0"/>
              </a:rPr>
              <a:t>,$</a:t>
            </a:r>
            <a:r>
              <a:rPr lang="it-IT" sz="1300" b="0" dirty="0" err="1">
                <a:solidFill>
                  <a:schemeClr val="bg1"/>
                </a:solidFill>
                <a:effectLst/>
                <a:latin typeface="Cascadia Mono SemiBold" panose="020B0609020000020004" pitchFamily="49" charset="0"/>
                <a:cs typeface="Cascadia Mono SemiBold" panose="020B0609020000020004" pitchFamily="49" charset="0"/>
              </a:rPr>
              <a:t>respVarName</a:t>
            </a:r>
            <a:r>
              <a:rPr lang="it-IT" sz="1300" b="0" dirty="0">
                <a:solidFill>
                  <a:schemeClr val="bg1"/>
                </a:solidFill>
                <a:effectLst/>
                <a:latin typeface="Cascadia Mono SemiBold" panose="020B0609020000020004" pitchFamily="49" charset="0"/>
                <a:cs typeface="Cascadia Mono SemiBold" panose="020B0609020000020004" pitchFamily="49" charset="0"/>
              </a:rPr>
              <a:t>);</a:t>
            </a:r>
          </a:p>
          <a:p>
            <a:endParaRPr lang="it-IT" sz="1300" dirty="0">
              <a:solidFill>
                <a:schemeClr val="bg1"/>
              </a:solidFill>
              <a:latin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37230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00326-CA27-CF5D-052E-DE7CE8DAE7FC}"/>
              </a:ext>
            </a:extLst>
          </p:cNvPr>
          <p:cNvSpPr>
            <a:spLocks noGrp="1"/>
          </p:cNvSpPr>
          <p:nvPr>
            <p:ph type="title"/>
          </p:nvPr>
        </p:nvSpPr>
        <p:spPr/>
        <p:txBody>
          <a:bodyPr/>
          <a:lstStyle/>
          <a:p>
            <a:r>
              <a:rPr lang="it-IT" b="1" dirty="0" err="1"/>
              <a:t>Flussu</a:t>
            </a:r>
            <a:r>
              <a:rPr lang="it-IT" b="1" dirty="0"/>
              <a:t> e </a:t>
            </a:r>
            <a:r>
              <a:rPr lang="it-IT" b="1" dirty="0" err="1"/>
              <a:t>OpenAi</a:t>
            </a:r>
            <a:r>
              <a:rPr lang="it-IT" b="1" dirty="0"/>
              <a:t>: </a:t>
            </a:r>
            <a:r>
              <a:rPr lang="it-IT" b="1" dirty="0" err="1"/>
              <a:t>FlussuChatAi</a:t>
            </a:r>
            <a:endParaRPr lang="it-IT" b="1" dirty="0"/>
          </a:p>
        </p:txBody>
      </p:sp>
      <p:sp>
        <p:nvSpPr>
          <p:cNvPr id="3" name="Text Placeholder 2">
            <a:extLst>
              <a:ext uri="{FF2B5EF4-FFF2-40B4-BE49-F238E27FC236}">
                <a16:creationId xmlns:a16="http://schemas.microsoft.com/office/drawing/2014/main" id="{BB5A8005-C4F9-FACE-9F55-1EB69C4F075C}"/>
              </a:ext>
            </a:extLst>
          </p:cNvPr>
          <p:cNvSpPr>
            <a:spLocks noGrp="1"/>
          </p:cNvSpPr>
          <p:nvPr>
            <p:ph type="body" idx="1"/>
          </p:nvPr>
        </p:nvSpPr>
        <p:spPr>
          <a:xfrm>
            <a:off x="1797666" y="2015112"/>
            <a:ext cx="8596668" cy="3105529"/>
          </a:xfrm>
        </p:spPr>
        <p:txBody>
          <a:bodyPr>
            <a:normAutofit/>
          </a:bodyPr>
          <a:lstStyle/>
          <a:p>
            <a:pPr marL="0" indent="0">
              <a:buNone/>
            </a:pPr>
            <a:r>
              <a:rPr lang="it-IT" sz="1600" b="1" i="1" u="none" strike="noStrike" baseline="0" dirty="0">
                <a:latin typeface="Malgun Gothic" panose="020B0503020000020004" pitchFamily="34" charset="-127"/>
                <a:ea typeface="Malgun Gothic" panose="020B0503020000020004" pitchFamily="34" charset="-127"/>
              </a:rPr>
              <a:t>Dalla v3.0 </a:t>
            </a:r>
            <a:r>
              <a:rPr lang="it-IT" sz="1600" b="0" i="0" u="none" strike="noStrike" baseline="0" dirty="0" err="1">
                <a:latin typeface="Malgun Gothic" panose="020B0503020000020004" pitchFamily="34" charset="-127"/>
                <a:ea typeface="Malgun Gothic" panose="020B0503020000020004" pitchFamily="34" charset="-127"/>
              </a:rPr>
              <a:t>Flussu</a:t>
            </a:r>
            <a:r>
              <a:rPr lang="it-IT" sz="1600" b="0" i="0" u="none" strike="noStrike" baseline="0" dirty="0">
                <a:latin typeface="Malgun Gothic" panose="020B0503020000020004" pitchFamily="34" charset="-127"/>
                <a:ea typeface="Malgun Gothic" panose="020B0503020000020004" pitchFamily="34" charset="-127"/>
              </a:rPr>
              <a:t> integrerà una funzionalità che permetterà di usare </a:t>
            </a:r>
            <a:r>
              <a:rPr lang="it-IT" sz="1600" b="0" i="0" u="none" strike="noStrike" baseline="0" dirty="0" err="1">
                <a:latin typeface="Malgun Gothic" panose="020B0503020000020004" pitchFamily="34" charset="-127"/>
                <a:ea typeface="Malgun Gothic" panose="020B0503020000020004" pitchFamily="34" charset="-127"/>
              </a:rPr>
              <a:t>OpenAi</a:t>
            </a:r>
            <a:r>
              <a:rPr lang="it-IT" sz="1600" b="0" i="0" u="none" strike="noStrike" baseline="0" dirty="0">
                <a:latin typeface="Malgun Gothic" panose="020B0503020000020004" pitchFamily="34" charset="-127"/>
                <a:ea typeface="Malgun Gothic" panose="020B0503020000020004" pitchFamily="34" charset="-127"/>
              </a:rPr>
              <a:t> come se fosse </a:t>
            </a:r>
            <a:r>
              <a:rPr lang="it-IT" sz="1600" dirty="0">
                <a:latin typeface="Malgun Gothic" panose="020B0503020000020004" pitchFamily="34" charset="-127"/>
                <a:ea typeface="Malgun Gothic" panose="020B0503020000020004" pitchFamily="34" charset="-127"/>
              </a:rPr>
              <a:t>un sistema di chat (</a:t>
            </a:r>
            <a:r>
              <a:rPr lang="it-IT" sz="1600" b="0" i="0" u="none" strike="noStrike" baseline="0" dirty="0">
                <a:latin typeface="Malgun Gothic" panose="020B0503020000020004" pitchFamily="34" charset="-127"/>
                <a:ea typeface="Malgun Gothic" panose="020B0503020000020004" pitchFamily="34" charset="-127"/>
              </a:rPr>
              <a:t>ChatGPT) con domande e risposte multiple coerenti.</a:t>
            </a:r>
          </a:p>
          <a:p>
            <a:pPr marL="0" marR="0" lvl="0" indent="0" rtl="0">
              <a:buNone/>
            </a:pPr>
            <a:r>
              <a:rPr lang="it-IT" sz="1600" b="1" i="0" u="none" strike="noStrike" baseline="0" dirty="0">
                <a:latin typeface="Malgun Gothic" panose="020B0503020000020004" pitchFamily="34" charset="-127"/>
                <a:ea typeface="Malgun Gothic" panose="020B0503020000020004" pitchFamily="34" charset="-127"/>
              </a:rPr>
              <a:t>Vantaggi</a:t>
            </a:r>
          </a:p>
          <a:p>
            <a:pPr marL="363538" indent="-187325">
              <a:buFont typeface="Wingdings" panose="05000000000000000000" pitchFamily="2" charset="2"/>
              <a:buChar char="§"/>
            </a:pPr>
            <a:r>
              <a:rPr lang="it-IT" sz="1600" b="0" i="0" u="none" strike="noStrike" baseline="0" dirty="0">
                <a:latin typeface="Malgun Gothic" panose="020B0503020000020004" pitchFamily="34" charset="-127"/>
                <a:ea typeface="Malgun Gothic" panose="020B0503020000020004" pitchFamily="34" charset="-127"/>
              </a:rPr>
              <a:t>Combinare una chat e verificare le risposte per comprendere come reagire ad alcune richieste dell’utente, lasciando all’intelligenza artificiale il lavoro di colloquio e spiegazione delle richieste e delle domande dell’utente finale.</a:t>
            </a:r>
          </a:p>
        </p:txBody>
      </p:sp>
      <p:pic>
        <p:nvPicPr>
          <p:cNvPr id="5" name="Picture 4">
            <a:extLst>
              <a:ext uri="{FF2B5EF4-FFF2-40B4-BE49-F238E27FC236}">
                <a16:creationId xmlns:a16="http://schemas.microsoft.com/office/drawing/2014/main" id="{C8943039-A155-4D90-560C-3175F0F724E7}"/>
              </a:ext>
            </a:extLst>
          </p:cNvPr>
          <p:cNvPicPr>
            <a:picLocks noChangeAspect="1"/>
          </p:cNvPicPr>
          <p:nvPr/>
        </p:nvPicPr>
        <p:blipFill>
          <a:blip r:embed="rId2"/>
          <a:stretch>
            <a:fillRect/>
          </a:stretch>
        </p:blipFill>
        <p:spPr>
          <a:xfrm>
            <a:off x="8076191" y="4702613"/>
            <a:ext cx="2563086" cy="695780"/>
          </a:xfrm>
          <a:prstGeom prst="rect">
            <a:avLst/>
          </a:prstGeom>
        </p:spPr>
      </p:pic>
      <p:pic>
        <p:nvPicPr>
          <p:cNvPr id="8" name="Picture 5">
            <a:extLst>
              <a:ext uri="{FF2B5EF4-FFF2-40B4-BE49-F238E27FC236}">
                <a16:creationId xmlns:a16="http://schemas.microsoft.com/office/drawing/2014/main" id="{F2C0663E-36A8-B0E0-4C18-92AF8F6EB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93804"/>
            <a:ext cx="1206271" cy="1147851"/>
          </a:xfrm>
          <a:prstGeom prst="rect">
            <a:avLst/>
          </a:prstGeom>
        </p:spPr>
      </p:pic>
      <p:sp>
        <p:nvSpPr>
          <p:cNvPr id="9" name="Freccia a destra 16">
            <a:extLst>
              <a:ext uri="{FF2B5EF4-FFF2-40B4-BE49-F238E27FC236}">
                <a16:creationId xmlns:a16="http://schemas.microsoft.com/office/drawing/2014/main" id="{A9A64BC6-859D-4350-4461-AD4C97A34D7F}"/>
              </a:ext>
            </a:extLst>
          </p:cNvPr>
          <p:cNvSpPr/>
          <p:nvPr/>
        </p:nvSpPr>
        <p:spPr>
          <a:xfrm>
            <a:off x="7302271" y="4946146"/>
            <a:ext cx="673941" cy="17449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it-IT"/>
          </a:p>
        </p:txBody>
      </p:sp>
      <p:sp>
        <p:nvSpPr>
          <p:cNvPr id="12" name="TextBox 11">
            <a:extLst>
              <a:ext uri="{FF2B5EF4-FFF2-40B4-BE49-F238E27FC236}">
                <a16:creationId xmlns:a16="http://schemas.microsoft.com/office/drawing/2014/main" id="{5C0BDFB9-6E49-BD51-6935-437265F30C1E}"/>
              </a:ext>
            </a:extLst>
          </p:cNvPr>
          <p:cNvSpPr txBox="1"/>
          <p:nvPr/>
        </p:nvSpPr>
        <p:spPr>
          <a:xfrm>
            <a:off x="627961" y="4774392"/>
            <a:ext cx="5223096" cy="692497"/>
          </a:xfrm>
          <a:prstGeom prst="rect">
            <a:avLst/>
          </a:prstGeom>
          <a:solidFill>
            <a:schemeClr val="tx1"/>
          </a:solidFill>
        </p:spPr>
        <p:txBody>
          <a:bodyPr wrap="square" rtlCol="0" anchor="ctr">
            <a:spAutoFit/>
          </a:bodyPr>
          <a:lstStyle/>
          <a:p>
            <a:endParaRPr lang="it-IT" sz="1300" dirty="0">
              <a:solidFill>
                <a:schemeClr val="bg1"/>
              </a:solidFill>
              <a:latin typeface="Cascadia Mono SemiBold" panose="020B0609020000020004" pitchFamily="49" charset="0"/>
              <a:cs typeface="Cascadia Mono SemiBold" panose="020B0609020000020004" pitchFamily="49" charset="0"/>
            </a:endParaRPr>
          </a:p>
          <a:p>
            <a:r>
              <a:rPr lang="it-IT" sz="1300" dirty="0">
                <a:solidFill>
                  <a:schemeClr val="bg1"/>
                </a:solidFill>
                <a:latin typeface="Cascadia Mono SemiBold" panose="020B0609020000020004" pitchFamily="49" charset="0"/>
                <a:cs typeface="Cascadia Mono SemiBold" panose="020B0609020000020004" pitchFamily="49" charset="0"/>
              </a:rPr>
              <a:t>  </a:t>
            </a:r>
            <a:r>
              <a:rPr lang="it-IT" sz="1300" dirty="0" err="1">
                <a:solidFill>
                  <a:schemeClr val="bg1"/>
                </a:solidFill>
                <a:latin typeface="Cascadia Mono SemiBold" panose="020B0609020000020004" pitchFamily="49" charset="0"/>
                <a:cs typeface="Cascadia Mono SemiBold" panose="020B0609020000020004" pitchFamily="49" charset="0"/>
              </a:rPr>
              <a:t>wofEnv</a:t>
            </a:r>
            <a:r>
              <a:rPr lang="it-IT" sz="1300" dirty="0">
                <a:solidFill>
                  <a:schemeClr val="bg1"/>
                </a:solidFill>
                <a:latin typeface="Cascadia Mono SemiBold" panose="020B0609020000020004" pitchFamily="49" charset="0"/>
                <a:cs typeface="Cascadia Mono SemiBold" panose="020B0609020000020004" pitchFamily="49" charset="0"/>
              </a:rPr>
              <a:t>-&gt;</a:t>
            </a:r>
            <a:r>
              <a:rPr lang="it-IT" sz="1300" b="0" dirty="0" err="1">
                <a:solidFill>
                  <a:schemeClr val="bg1"/>
                </a:solidFill>
                <a:effectLst/>
                <a:latin typeface="Cascadia Mono SemiBold" panose="020B0609020000020004" pitchFamily="49" charset="0"/>
                <a:cs typeface="Cascadia Mono SemiBold" panose="020B0609020000020004" pitchFamily="49" charset="0"/>
              </a:rPr>
              <a:t>chatOpenAi</a:t>
            </a:r>
            <a:r>
              <a:rPr lang="it-IT" sz="1300" b="0" dirty="0">
                <a:solidFill>
                  <a:schemeClr val="bg1"/>
                </a:solidFill>
                <a:effectLst/>
                <a:latin typeface="Cascadia Mono SemiBold" panose="020B0609020000020004" pitchFamily="49" charset="0"/>
                <a:cs typeface="Cascadia Mono SemiBold" panose="020B0609020000020004" pitchFamily="49" charset="0"/>
              </a:rPr>
              <a:t> ($</a:t>
            </a:r>
            <a:r>
              <a:rPr lang="it-IT" sz="1300" b="0" dirty="0" err="1">
                <a:solidFill>
                  <a:schemeClr val="bg1"/>
                </a:solidFill>
                <a:effectLst/>
                <a:latin typeface="Cascadia Mono SemiBold" panose="020B0609020000020004" pitchFamily="49" charset="0"/>
                <a:cs typeface="Cascadia Mono SemiBold" panose="020B0609020000020004" pitchFamily="49" charset="0"/>
              </a:rPr>
              <a:t>textQuery</a:t>
            </a:r>
            <a:r>
              <a:rPr lang="it-IT" sz="1300" b="0" dirty="0">
                <a:solidFill>
                  <a:schemeClr val="bg1"/>
                </a:solidFill>
                <a:effectLst/>
                <a:latin typeface="Cascadia Mono SemiBold" panose="020B0609020000020004" pitchFamily="49" charset="0"/>
                <a:cs typeface="Cascadia Mono SemiBold" panose="020B0609020000020004" pitchFamily="49" charset="0"/>
              </a:rPr>
              <a:t>,$</a:t>
            </a:r>
            <a:r>
              <a:rPr lang="it-IT" sz="1300" b="0" dirty="0" err="1">
                <a:solidFill>
                  <a:schemeClr val="bg1"/>
                </a:solidFill>
                <a:effectLst/>
                <a:latin typeface="Cascadia Mono SemiBold" panose="020B0609020000020004" pitchFamily="49" charset="0"/>
                <a:cs typeface="Cascadia Mono SemiBold" panose="020B0609020000020004" pitchFamily="49" charset="0"/>
              </a:rPr>
              <a:t>respVarName</a:t>
            </a:r>
            <a:r>
              <a:rPr lang="it-IT" sz="1300" b="0" dirty="0">
                <a:solidFill>
                  <a:schemeClr val="bg1"/>
                </a:solidFill>
                <a:effectLst/>
                <a:latin typeface="Cascadia Mono SemiBold" panose="020B0609020000020004" pitchFamily="49" charset="0"/>
                <a:cs typeface="Cascadia Mono SemiBold" panose="020B0609020000020004" pitchFamily="49" charset="0"/>
              </a:rPr>
              <a:t>);</a:t>
            </a:r>
          </a:p>
          <a:p>
            <a:endParaRPr lang="it-IT" sz="1300" dirty="0">
              <a:solidFill>
                <a:schemeClr val="bg1"/>
              </a:solidFill>
              <a:latin typeface="Cascadia Mono SemiBold" panose="020B0609020000020004" pitchFamily="49" charset="0"/>
              <a:cs typeface="Cascadia Mono SemiBold" panose="020B0609020000020004" pitchFamily="49" charset="0"/>
            </a:endParaRPr>
          </a:p>
        </p:txBody>
      </p:sp>
    </p:spTree>
    <p:extLst>
      <p:ext uri="{BB962C8B-B14F-4D97-AF65-F5344CB8AC3E}">
        <p14:creationId xmlns:p14="http://schemas.microsoft.com/office/powerpoint/2010/main" val="325676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err="1"/>
              <a:t>Exec</a:t>
            </a:r>
            <a:r>
              <a:rPr lang="it-IT" dirty="0"/>
              <a:t> e programmazione</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39693451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p:txBody>
          <a:bodyPr/>
          <a:lstStyle/>
          <a:p>
            <a:pPr marR="0" rtl="0"/>
            <a:r>
              <a:rPr lang="it-IT" b="1" i="0" u="none" strike="noStrike" baseline="0" dirty="0">
                <a:latin typeface="+mn-lt"/>
              </a:rPr>
              <a:t>Un passo avanti a tutti</a:t>
            </a: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097280" y="1845733"/>
            <a:ext cx="10058400" cy="4527357"/>
          </a:xfrm>
        </p:spPr>
        <p:txBody>
          <a:bodyPr>
            <a:normAutofit lnSpcReduction="10000"/>
          </a:bodyPr>
          <a:lstStyle/>
          <a:p>
            <a:pPr marL="0" indent="0">
              <a:buNone/>
            </a:pPr>
            <a:r>
              <a:rPr lang="it-IT" dirty="0"/>
              <a:t>Molti sistemi di gestione dei workflow limitano l'uso di codice, e solo alcuni adottano JavaScript con restrizioni significative. Questo approccio può semplificare la creazione dei blocchi, ma limita gravemente le funzionalità e la complessità dei processi.</a:t>
            </a:r>
          </a:p>
          <a:p>
            <a:pPr marL="0" indent="0">
              <a:buNone/>
            </a:pPr>
            <a:r>
              <a:rPr lang="it-IT" b="1" dirty="0"/>
              <a:t>La Decisione di Mille Isole</a:t>
            </a:r>
            <a:endParaRPr lang="it-IT" dirty="0"/>
          </a:p>
          <a:p>
            <a:pPr marL="457200" lvl="1" indent="0">
              <a:buNone/>
            </a:pPr>
            <a:r>
              <a:rPr lang="it-IT" dirty="0"/>
              <a:t>Durante lo sviluppo di </a:t>
            </a:r>
            <a:r>
              <a:rPr lang="it-IT" dirty="0" err="1"/>
              <a:t>Flussu</a:t>
            </a:r>
            <a:r>
              <a:rPr lang="it-IT" dirty="0"/>
              <a:t>, ci si è resi conto che limitare l'esecuzione di codice avrebbe ristretto enormemente le potenzialità del </a:t>
            </a:r>
            <a:r>
              <a:rPr lang="it-IT" dirty="0" err="1"/>
              <a:t>sistema.Per</a:t>
            </a:r>
            <a:r>
              <a:rPr lang="it-IT" dirty="0"/>
              <a:t> evitare questa limitazione e aumentare la versatilità, è stata presa la decisione di adottare un linguaggio di programmazione completo e potente: il PHP.</a:t>
            </a:r>
          </a:p>
          <a:p>
            <a:pPr marL="742950" lvl="1" indent="-285750"/>
            <a:r>
              <a:rPr lang="it-IT" b="1" dirty="0"/>
              <a:t>Potenza e flessibilità</a:t>
            </a:r>
            <a:r>
              <a:rPr lang="it-IT" dirty="0"/>
              <a:t>: PHP è un linguaggio di scripting ampiamente riconosciuto per la sua potenza e flessibilità, permettendo la realizzazione di processi complessi e personalizzati.</a:t>
            </a:r>
          </a:p>
          <a:p>
            <a:pPr marL="742950" lvl="1" indent="-285750"/>
            <a:r>
              <a:rPr lang="it-IT" b="1" dirty="0"/>
              <a:t>Controllo completo al progettista</a:t>
            </a:r>
            <a:r>
              <a:rPr lang="it-IT" dirty="0"/>
              <a:t>: questa scelta consente di avere un controllo completo sulle funzionalità dei processi, superando molti limiti imposti dall’architettura della piattaforma.</a:t>
            </a:r>
          </a:p>
          <a:p>
            <a:pPr marL="0" indent="0">
              <a:buNone/>
            </a:pPr>
            <a:r>
              <a:rPr lang="it-IT" b="1" dirty="0"/>
              <a:t>Impatto sulla Realizzazione dei Processi</a:t>
            </a:r>
            <a:endParaRPr lang="it-IT" dirty="0"/>
          </a:p>
          <a:p>
            <a:pPr marL="742950" lvl="1" indent="-285750"/>
            <a:r>
              <a:rPr lang="it-IT" dirty="0"/>
              <a:t>L'uso del PHP permette di gestire processi più complessi in modo efficiente, mantenendo al contempo una buona leggibilità e comprensibilità del codice e i progettisti possono sfruttare appieno le capacità del PHP per adattare i loro workflow ad esigenze specifiche.</a:t>
            </a:r>
          </a:p>
        </p:txBody>
      </p:sp>
    </p:spTree>
    <p:extLst>
      <p:ext uri="{BB962C8B-B14F-4D97-AF65-F5344CB8AC3E}">
        <p14:creationId xmlns:p14="http://schemas.microsoft.com/office/powerpoint/2010/main" val="7715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p:txBody>
          <a:bodyPr/>
          <a:lstStyle/>
          <a:p>
            <a:pPr marR="0" rtl="0"/>
            <a:r>
              <a:rPr lang="it-IT" b="1" i="0" u="none" strike="noStrike" baseline="0" dirty="0">
                <a:latin typeface="+mn-lt"/>
              </a:rPr>
              <a:t>La Gestione delle Sessioni in </a:t>
            </a:r>
            <a:r>
              <a:rPr lang="it-IT" b="1" i="0" u="none" strike="noStrike" baseline="0" dirty="0" err="1">
                <a:latin typeface="+mn-lt"/>
              </a:rPr>
              <a:t>Flussu</a:t>
            </a:r>
            <a:endParaRPr lang="it-IT" b="1" i="0" u="none" strike="noStrike" baseline="0" dirty="0">
              <a:latin typeface="+mn-lt"/>
            </a:endParaRP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097280" y="1845733"/>
            <a:ext cx="10058400" cy="5012267"/>
          </a:xfrm>
        </p:spPr>
        <p:txBody>
          <a:bodyPr>
            <a:normAutofit/>
          </a:bodyPr>
          <a:lstStyle/>
          <a:p>
            <a:pPr marL="0" indent="0">
              <a:buNone/>
            </a:pPr>
            <a:r>
              <a:rPr lang="it-IT" b="1" dirty="0"/>
              <a:t>Definizione di Sessione</a:t>
            </a:r>
            <a:endParaRPr lang="it-IT" dirty="0"/>
          </a:p>
          <a:p>
            <a:pPr marL="742950" lvl="1" indent="-285750"/>
            <a:r>
              <a:rPr lang="it-IT" dirty="0"/>
              <a:t>Una sessione è un meccanismo che permette di mantenere e gestire lo stato di interazione tra il client e il server durante l’esecuzione di un workflow.</a:t>
            </a:r>
          </a:p>
          <a:p>
            <a:pPr marL="0" indent="0">
              <a:buNone/>
            </a:pPr>
            <a:r>
              <a:rPr lang="it-IT" b="1" dirty="0"/>
              <a:t>Funzionamento</a:t>
            </a:r>
            <a:endParaRPr lang="it-IT" dirty="0"/>
          </a:p>
          <a:p>
            <a:pPr marL="742950" lvl="1" indent="-285750"/>
            <a:r>
              <a:rPr lang="it-IT" b="1" dirty="0"/>
              <a:t>Inizio Sessione</a:t>
            </a:r>
            <a:r>
              <a:rPr lang="it-IT" dirty="0"/>
              <a:t>: Quando un client invia il comando di start-up per uno specifico workflow.</a:t>
            </a:r>
          </a:p>
          <a:p>
            <a:pPr marL="742950" lvl="1" indent="-285750"/>
            <a:r>
              <a:rPr lang="it-IT" dirty="0"/>
              <a:t>L'utente interagisce con il sistema, inviando input tramite scelte, che il server riceve e processa.</a:t>
            </a:r>
          </a:p>
          <a:p>
            <a:pPr marL="0" indent="0">
              <a:buNone/>
            </a:pPr>
            <a:r>
              <a:rPr lang="it-IT" sz="2100" b="1" dirty="0"/>
              <a:t>Memorizzazione di Stato</a:t>
            </a:r>
            <a:r>
              <a:rPr lang="it-IT" dirty="0"/>
              <a:t>: La sessione conserva tutte le informazioni e le variabili create durante l'interazione e assicura che ogni passo nel workflow sia eseguito in modo coerente e sequenziale.</a:t>
            </a:r>
          </a:p>
          <a:p>
            <a:pPr marL="0" indent="0">
              <a:buNone/>
            </a:pPr>
            <a:r>
              <a:rPr lang="it-IT" b="1" dirty="0"/>
              <a:t>Importanza</a:t>
            </a:r>
            <a:endParaRPr lang="it-IT" dirty="0"/>
          </a:p>
          <a:p>
            <a:pPr marL="742950" lvl="1" indent="-285750"/>
            <a:r>
              <a:rPr lang="it-IT" b="1" dirty="0"/>
              <a:t>Continuità</a:t>
            </a:r>
            <a:r>
              <a:rPr lang="it-IT" dirty="0"/>
              <a:t>: Permette agli utenti di prendersi il loro tempo tra un'azione e l'altra, assicurando che il processo riprenda da dove è stato lasciato.</a:t>
            </a:r>
          </a:p>
          <a:p>
            <a:pPr marL="742950" lvl="1" indent="-285750"/>
            <a:r>
              <a:rPr lang="it-IT" b="1" dirty="0"/>
              <a:t>Efficienza</a:t>
            </a:r>
            <a:r>
              <a:rPr lang="it-IT" dirty="0"/>
              <a:t>: Ottimizza le interazioni </a:t>
            </a:r>
            <a:r>
              <a:rPr lang="it-IT" dirty="0" err="1"/>
              <a:t>client-server</a:t>
            </a:r>
            <a:r>
              <a:rPr lang="it-IT" dirty="0"/>
              <a:t>, mantenendo traccia del contesto e del progresso di ciascun workflow.</a:t>
            </a:r>
          </a:p>
        </p:txBody>
      </p:sp>
    </p:spTree>
    <p:extLst>
      <p:ext uri="{BB962C8B-B14F-4D97-AF65-F5344CB8AC3E}">
        <p14:creationId xmlns:p14="http://schemas.microsoft.com/office/powerpoint/2010/main" val="33561416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p:txBody>
          <a:bodyPr/>
          <a:lstStyle/>
          <a:p>
            <a:pPr marR="0" rtl="0"/>
            <a:r>
              <a:rPr lang="it-IT" b="1" i="0" u="none" strike="noStrike" baseline="0" dirty="0">
                <a:latin typeface="+mn-lt"/>
              </a:rPr>
              <a:t>Programmabilità avanzata con PHP </a:t>
            </a:r>
            <a:endParaRPr lang="it-IT" b="0" i="0" u="none" strike="noStrike" baseline="0" dirty="0">
              <a:latin typeface="+mn-lt"/>
            </a:endParaRP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097280" y="1845733"/>
            <a:ext cx="10058400" cy="4527357"/>
          </a:xfrm>
        </p:spPr>
        <p:txBody>
          <a:bodyPr>
            <a:normAutofit/>
          </a:bodyPr>
          <a:lstStyle/>
          <a:p>
            <a:pPr marL="0" indent="0">
              <a:buNone/>
            </a:pPr>
            <a:r>
              <a:rPr lang="it-IT" dirty="0"/>
              <a:t>Ogni blocco in </a:t>
            </a:r>
            <a:r>
              <a:rPr lang="it-IT" dirty="0" err="1"/>
              <a:t>Flussu</a:t>
            </a:r>
            <a:r>
              <a:rPr lang="it-IT" dirty="0"/>
              <a:t> è programmabile utilizzando PHP, un linguaggio di scripting ampiamente adottato e versatile. Questo permette una profonda flessibilità al processo e un grande potenza di esecuzione.</a:t>
            </a:r>
          </a:p>
          <a:p>
            <a:pPr marL="0" indent="0">
              <a:buNone/>
            </a:pPr>
            <a:r>
              <a:rPr lang="it-IT" b="1" dirty="0"/>
              <a:t>Versioni di PHP Supportate</a:t>
            </a:r>
            <a:endParaRPr lang="it-IT" dirty="0"/>
          </a:p>
          <a:p>
            <a:pPr marL="742950" lvl="1" indent="-285750"/>
            <a:r>
              <a:rPr lang="it-IT" dirty="0" err="1"/>
              <a:t>Flussu</a:t>
            </a:r>
            <a:r>
              <a:rPr lang="it-IT" dirty="0"/>
              <a:t> supporta diverse versioni di PHP, a partire dalla 7.4 fino all'ultima verificata, la 8.13, la versione usata sul </a:t>
            </a:r>
            <a:r>
              <a:rPr lang="it-IT" dirty="0" err="1"/>
              <a:t>erver</a:t>
            </a:r>
            <a:r>
              <a:rPr lang="it-IT" dirty="0"/>
              <a:t> dipende dalla configurazione del server stesso.</a:t>
            </a:r>
          </a:p>
          <a:p>
            <a:pPr marL="0" indent="0">
              <a:buNone/>
            </a:pPr>
            <a:r>
              <a:rPr lang="it-IT" b="1" dirty="0"/>
              <a:t>Sicurezza nel Codice</a:t>
            </a:r>
            <a:endParaRPr lang="it-IT" dirty="0"/>
          </a:p>
          <a:p>
            <a:pPr marL="742950" lvl="1" indent="-285750"/>
            <a:r>
              <a:rPr lang="it-IT" b="1" dirty="0"/>
              <a:t>Restrizioni di Sicurezza</a:t>
            </a:r>
            <a:r>
              <a:rPr lang="it-IT" dirty="0"/>
              <a:t>: Alcuni comandi di PHP, considerati pericolosi come '</a:t>
            </a:r>
            <a:r>
              <a:rPr lang="it-IT" dirty="0" err="1"/>
              <a:t>eval</a:t>
            </a:r>
            <a:r>
              <a:rPr lang="it-IT" dirty="0"/>
              <a:t>' o i comandi di lettura/scrittura file, sono esclusi per mantenere l'integrità e la sicurezza del server.</a:t>
            </a:r>
          </a:p>
          <a:p>
            <a:pPr marL="742950" lvl="1" indent="-285750"/>
            <a:r>
              <a:rPr lang="it-IT" dirty="0"/>
              <a:t>Gli utenti sono incoraggiati a seguire le migliori pratiche di programmazione per assicurare un codice sicuro ed efficiente.</a:t>
            </a:r>
          </a:p>
          <a:p>
            <a:pPr marL="0" indent="0">
              <a:buNone/>
            </a:pPr>
            <a:r>
              <a:rPr lang="it-IT" b="1" dirty="0"/>
              <a:t>Integrazione con la Sessione</a:t>
            </a:r>
            <a:endParaRPr lang="it-IT" dirty="0"/>
          </a:p>
          <a:p>
            <a:pPr marL="742950" lvl="1" indent="-285750"/>
            <a:r>
              <a:rPr lang="it-IT" dirty="0"/>
              <a:t>Il codice PHP scritto nei blocchi ha accesso allo stato corrente del workflow attraverso la sessione.</a:t>
            </a:r>
          </a:p>
        </p:txBody>
      </p:sp>
    </p:spTree>
    <p:extLst>
      <p:ext uri="{BB962C8B-B14F-4D97-AF65-F5344CB8AC3E}">
        <p14:creationId xmlns:p14="http://schemas.microsoft.com/office/powerpoint/2010/main" val="268884710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0B444-193B-09D6-FC68-B5D4A0070EC7}"/>
              </a:ext>
            </a:extLst>
          </p:cNvPr>
          <p:cNvSpPr>
            <a:spLocks noGrp="1"/>
          </p:cNvSpPr>
          <p:nvPr>
            <p:ph type="title"/>
          </p:nvPr>
        </p:nvSpPr>
        <p:spPr>
          <a:xfrm>
            <a:off x="1097280" y="286603"/>
            <a:ext cx="9958648" cy="1450757"/>
          </a:xfrm>
        </p:spPr>
        <p:txBody>
          <a:bodyPr>
            <a:normAutofit/>
          </a:bodyPr>
          <a:lstStyle/>
          <a:p>
            <a:pPr marR="0" rtl="0"/>
            <a:r>
              <a:rPr lang="it-IT" b="1" i="0" u="none" strike="noStrike" baseline="0" dirty="0">
                <a:latin typeface="+mn-lt"/>
              </a:rPr>
              <a:t>Debugging e verifica variabili</a:t>
            </a:r>
            <a:endParaRPr lang="it-IT" b="0" i="0" u="none" strike="noStrike" baseline="0" dirty="0">
              <a:latin typeface="+mn-lt"/>
            </a:endParaRPr>
          </a:p>
        </p:txBody>
      </p:sp>
      <p:sp>
        <p:nvSpPr>
          <p:cNvPr id="3" name="Text Placeholder 2">
            <a:extLst>
              <a:ext uri="{FF2B5EF4-FFF2-40B4-BE49-F238E27FC236}">
                <a16:creationId xmlns:a16="http://schemas.microsoft.com/office/drawing/2014/main" id="{CE55AFDB-536F-C558-00C1-2DC947CD701C}"/>
              </a:ext>
            </a:extLst>
          </p:cNvPr>
          <p:cNvSpPr>
            <a:spLocks noGrp="1"/>
          </p:cNvSpPr>
          <p:nvPr>
            <p:ph type="body" idx="1"/>
          </p:nvPr>
        </p:nvSpPr>
        <p:spPr>
          <a:xfrm>
            <a:off x="1097280" y="1845734"/>
            <a:ext cx="10058400" cy="4555066"/>
          </a:xfrm>
        </p:spPr>
        <p:txBody>
          <a:bodyPr>
            <a:normAutofit/>
          </a:bodyPr>
          <a:lstStyle/>
          <a:p>
            <a:pPr marL="0" indent="0">
              <a:buNone/>
            </a:pPr>
            <a:r>
              <a:rPr lang="it-IT" b="1" dirty="0"/>
              <a:t>Funzionalità di Debugging</a:t>
            </a:r>
            <a:endParaRPr lang="it-IT" dirty="0"/>
          </a:p>
          <a:p>
            <a:pPr marL="742950" lvl="1" indent="-285750"/>
            <a:r>
              <a:rPr lang="it-IT" dirty="0" err="1"/>
              <a:t>Flussu</a:t>
            </a:r>
            <a:r>
              <a:rPr lang="it-IT" dirty="0"/>
              <a:t> offre una finestra di debug che permette di visualizzare l’esecuzione di un workflow</a:t>
            </a:r>
          </a:p>
          <a:p>
            <a:pPr marL="0" indent="0">
              <a:buNone/>
            </a:pPr>
            <a:r>
              <a:rPr lang="it-IT" b="1" dirty="0"/>
              <a:t>Verifica delle Variabili</a:t>
            </a:r>
            <a:endParaRPr lang="it-IT" dirty="0"/>
          </a:p>
          <a:p>
            <a:pPr marL="742950" lvl="1" indent="-285750"/>
            <a:r>
              <a:rPr lang="it-IT" dirty="0"/>
              <a:t>Nella finestra di debug, gli utenti possono vedere il valore delle variabili utilizzate nel workflow</a:t>
            </a:r>
          </a:p>
          <a:p>
            <a:pPr marL="742950" lvl="1" indent="-285750"/>
            <a:r>
              <a:rPr lang="it-IT" b="1" dirty="0"/>
              <a:t>Analisi in Tempo Reale</a:t>
            </a:r>
            <a:r>
              <a:rPr lang="it-IT" dirty="0"/>
              <a:t>: Questo consente di monitorare e analizzare come le variabili cambiano nel corso dell'esecuzione del workflow.</a:t>
            </a:r>
          </a:p>
          <a:p>
            <a:pPr marL="0" indent="0">
              <a:buNone/>
            </a:pPr>
            <a:r>
              <a:rPr lang="it-IT" b="1" dirty="0"/>
              <a:t>Applicazioni Pratiche</a:t>
            </a:r>
            <a:endParaRPr lang="it-IT" dirty="0"/>
          </a:p>
          <a:p>
            <a:pPr marL="742950" lvl="1" indent="-285750"/>
            <a:r>
              <a:rPr lang="it-IT" dirty="0"/>
              <a:t>Identificazione e risoluzione di problemi durante l'esecuzione del workflow.</a:t>
            </a:r>
          </a:p>
          <a:p>
            <a:pPr marL="742950" lvl="1" indent="-285750"/>
            <a:r>
              <a:rPr lang="it-IT" dirty="0"/>
              <a:t>Ottimizzazione del processo basata sull'analisi delle variabili e dei loro cambiamenti.</a:t>
            </a:r>
          </a:p>
        </p:txBody>
      </p:sp>
    </p:spTree>
    <p:extLst>
      <p:ext uri="{BB962C8B-B14F-4D97-AF65-F5344CB8AC3E}">
        <p14:creationId xmlns:p14="http://schemas.microsoft.com/office/powerpoint/2010/main" val="184232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Strumenti di controllo</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231748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00978-EB80-3FC0-6447-78E635157163}"/>
              </a:ext>
            </a:extLst>
          </p:cNvPr>
          <p:cNvSpPr>
            <a:spLocks noGrp="1"/>
          </p:cNvSpPr>
          <p:nvPr>
            <p:ph type="title"/>
          </p:nvPr>
        </p:nvSpPr>
        <p:spPr/>
        <p:txBody>
          <a:bodyPr>
            <a:normAutofit/>
          </a:bodyPr>
          <a:lstStyle/>
          <a:p>
            <a:pPr marR="0" rtl="0"/>
            <a:r>
              <a:rPr lang="it-IT" b="1" i="0" u="none" strike="noStrike" baseline="0" dirty="0"/>
              <a:t>Suddivisione in blocchi e vantaggi</a:t>
            </a:r>
            <a:endParaRPr lang="it-IT" b="0" i="0" u="none" strike="noStrike" baseline="0" dirty="0"/>
          </a:p>
        </p:txBody>
      </p:sp>
      <p:sp>
        <p:nvSpPr>
          <p:cNvPr id="3" name="Text Placeholder 2">
            <a:extLst>
              <a:ext uri="{FF2B5EF4-FFF2-40B4-BE49-F238E27FC236}">
                <a16:creationId xmlns:a16="http://schemas.microsoft.com/office/drawing/2014/main" id="{DB37C043-DC29-FBA6-54A9-34B08B69196F}"/>
              </a:ext>
            </a:extLst>
          </p:cNvPr>
          <p:cNvSpPr>
            <a:spLocks noGrp="1"/>
          </p:cNvSpPr>
          <p:nvPr>
            <p:ph type="body" idx="1"/>
          </p:nvPr>
        </p:nvSpPr>
        <p:spPr>
          <a:xfrm>
            <a:off x="1797666" y="2006589"/>
            <a:ext cx="8596668" cy="4244093"/>
          </a:xfrm>
        </p:spPr>
        <p:txBody>
          <a:bodyPr>
            <a:normAutofit/>
          </a:bodyPr>
          <a:lstStyle/>
          <a:p>
            <a:pPr marR="0" lvl="0" rtl="0"/>
            <a:r>
              <a:rPr lang="it-IT" sz="2000" b="1" i="0" u="none" strike="noStrike" baseline="0" dirty="0">
                <a:latin typeface="+mj-lt"/>
              </a:rPr>
              <a:t>Comprensibilità</a:t>
            </a:r>
          </a:p>
          <a:p>
            <a:pPr marL="457200" lvl="1" indent="0">
              <a:buNone/>
            </a:pPr>
            <a:r>
              <a:rPr lang="it-IT" sz="1800" b="0" i="0" u="none" strike="noStrike" baseline="0" dirty="0">
                <a:latin typeface="+mj-lt"/>
              </a:rPr>
              <a:t>La rappresentazione visuale rende il processo immediatamente comprensibile, anche per chi non è direttamente coinvolto nel problema.</a:t>
            </a:r>
          </a:p>
          <a:p>
            <a:pPr marR="0" lvl="0" rtl="0"/>
            <a:r>
              <a:rPr lang="it-IT" sz="2000" b="1" i="0" u="none" strike="noStrike" baseline="0" dirty="0">
                <a:latin typeface="+mj-lt"/>
              </a:rPr>
              <a:t>Comunicazione Efficace</a:t>
            </a:r>
          </a:p>
          <a:p>
            <a:pPr marL="457200" lvl="1" indent="0">
              <a:buNone/>
            </a:pPr>
            <a:r>
              <a:rPr lang="it-IT" sz="1800" b="0" i="0" u="none" strike="noStrike" baseline="0" dirty="0">
                <a:latin typeface="+mj-lt"/>
              </a:rPr>
              <a:t>La segmentazione a blocchi funge da strumento di comunicazione efficace, soprattutto per processi complessi.</a:t>
            </a:r>
          </a:p>
          <a:p>
            <a:pPr marR="0" lvl="0" rtl="0"/>
            <a:r>
              <a:rPr lang="it-IT" sz="2000" b="1" i="0" u="none" strike="noStrike" baseline="0" dirty="0">
                <a:latin typeface="+mj-lt"/>
              </a:rPr>
              <a:t>Modularità e Flessibilità</a:t>
            </a:r>
          </a:p>
          <a:p>
            <a:pPr marL="457200" lvl="1" indent="0">
              <a:buNone/>
            </a:pPr>
            <a:r>
              <a:rPr lang="it-IT" sz="1800" b="0" i="0" u="none" strike="noStrike" baseline="0" dirty="0">
                <a:latin typeface="+mj-lt"/>
              </a:rPr>
              <a:t>Permette di modificare, aggiungere o rimuovere parti del processo senza alterarne l'integrità complessiva.</a:t>
            </a:r>
            <a:endParaRPr lang="it-IT" sz="1800" dirty="0">
              <a:latin typeface="+mj-lt"/>
            </a:endParaRPr>
          </a:p>
          <a:p>
            <a:pPr marL="0" marR="0" lvl="0" indent="0" rtl="0">
              <a:buNone/>
            </a:pPr>
            <a:endParaRPr lang="it-IT" sz="2000" b="0" i="0" u="none" strike="noStrike" baseline="0" dirty="0">
              <a:latin typeface="+mj-lt"/>
            </a:endParaRPr>
          </a:p>
        </p:txBody>
      </p:sp>
    </p:spTree>
    <p:extLst>
      <p:ext uri="{BB962C8B-B14F-4D97-AF65-F5344CB8AC3E}">
        <p14:creationId xmlns:p14="http://schemas.microsoft.com/office/powerpoint/2010/main" val="448963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7A6BA-C600-1050-2C6D-4154499FC404}"/>
              </a:ext>
            </a:extLst>
          </p:cNvPr>
          <p:cNvSpPr>
            <a:spLocks noGrp="1"/>
          </p:cNvSpPr>
          <p:nvPr>
            <p:ph type="title"/>
          </p:nvPr>
        </p:nvSpPr>
        <p:spPr/>
        <p:txBody>
          <a:bodyPr/>
          <a:lstStyle/>
          <a:p>
            <a:pPr marR="0" rtl="0"/>
            <a:r>
              <a:rPr lang="it-IT" b="1" i="0" u="none" strike="noStrike" baseline="0" dirty="0"/>
              <a:t>Gestione Flessibile dei Workflow</a:t>
            </a:r>
          </a:p>
        </p:txBody>
      </p:sp>
      <p:sp>
        <p:nvSpPr>
          <p:cNvPr id="3" name="Text Placeholder 2">
            <a:extLst>
              <a:ext uri="{FF2B5EF4-FFF2-40B4-BE49-F238E27FC236}">
                <a16:creationId xmlns:a16="http://schemas.microsoft.com/office/drawing/2014/main" id="{B151562B-3009-9916-7954-6DE6A704CD3B}"/>
              </a:ext>
            </a:extLst>
          </p:cNvPr>
          <p:cNvSpPr>
            <a:spLocks noGrp="1"/>
          </p:cNvSpPr>
          <p:nvPr>
            <p:ph type="body" idx="1"/>
          </p:nvPr>
        </p:nvSpPr>
        <p:spPr>
          <a:xfrm>
            <a:off x="1097280" y="1845734"/>
            <a:ext cx="10058400" cy="4361102"/>
          </a:xfrm>
        </p:spPr>
        <p:txBody>
          <a:bodyPr>
            <a:normAutofit fontScale="92500" lnSpcReduction="20000"/>
          </a:bodyPr>
          <a:lstStyle/>
          <a:p>
            <a:pPr marL="0" indent="0">
              <a:buNone/>
            </a:pPr>
            <a:r>
              <a:rPr lang="it-IT" dirty="0" err="1"/>
              <a:t>Flussu</a:t>
            </a:r>
            <a:r>
              <a:rPr lang="it-IT" dirty="0"/>
              <a:t> mantiene la cronologia degli ultimi 10 cambiamenti di ogni workflow, permettendo agli utenti di ripristinare versioni precedenti se necessario.</a:t>
            </a:r>
          </a:p>
          <a:p>
            <a:pPr marL="0" indent="0">
              <a:buNone/>
            </a:pPr>
            <a:r>
              <a:rPr lang="it-IT" b="1" dirty="0"/>
              <a:t>Esportazione</a:t>
            </a:r>
            <a:endParaRPr lang="it-IT" dirty="0"/>
          </a:p>
          <a:p>
            <a:pPr marL="742950" lvl="1" indent="-285750"/>
            <a:r>
              <a:rPr lang="it-IT" dirty="0"/>
              <a:t>I workflow in </a:t>
            </a:r>
            <a:r>
              <a:rPr lang="it-IT" dirty="0" err="1"/>
              <a:t>Flussu</a:t>
            </a:r>
            <a:r>
              <a:rPr lang="it-IT" dirty="0"/>
              <a:t> possono essere esportati per vari scopi, come il backup, la modifica per test, o il trasferimento tra server.</a:t>
            </a:r>
          </a:p>
          <a:p>
            <a:pPr marL="742950" lvl="1" indent="-285750"/>
            <a:r>
              <a:rPr lang="it-IT" dirty="0"/>
              <a:t>Sono rappresentati come insiemi di dati organizzati, facilitando la loro esportazione in un formato gestibile.</a:t>
            </a:r>
          </a:p>
          <a:p>
            <a:pPr marL="0" indent="0">
              <a:buNone/>
            </a:pPr>
            <a:r>
              <a:rPr lang="it-IT" b="1" dirty="0"/>
              <a:t>Importazione</a:t>
            </a:r>
            <a:endParaRPr lang="it-IT" dirty="0"/>
          </a:p>
          <a:p>
            <a:pPr marL="742950" lvl="1" indent="-285750"/>
            <a:r>
              <a:rPr lang="it-IT" dirty="0"/>
              <a:t>Per importare un workflow, è necessario che ne esista già uno sul server </a:t>
            </a:r>
            <a:r>
              <a:rPr lang="it-IT" dirty="0" err="1"/>
              <a:t>Flussu</a:t>
            </a:r>
            <a:r>
              <a:rPr lang="it-IT" dirty="0"/>
              <a:t>, oppure si può creare un nuovo workflow vuoto.</a:t>
            </a:r>
          </a:p>
          <a:p>
            <a:pPr marL="742950" lvl="1" indent="-285750"/>
            <a:r>
              <a:rPr lang="it-IT" dirty="0"/>
              <a:t>Il file esportato può essere utilizzato per aggiungere dati a un workflow esistente o sostituirlo completamente.</a:t>
            </a:r>
          </a:p>
          <a:p>
            <a:pPr marL="0" indent="0">
              <a:buNone/>
            </a:pPr>
            <a:r>
              <a:rPr lang="it-IT" b="1" dirty="0"/>
              <a:t>Vantaggi</a:t>
            </a:r>
            <a:endParaRPr lang="it-IT" dirty="0"/>
          </a:p>
          <a:p>
            <a:pPr marL="742950" lvl="1" indent="-285750"/>
            <a:r>
              <a:rPr lang="it-IT" dirty="0"/>
              <a:t>Facilita la gestione, la modifica e la condivisione dei workflow tra diversi ambienti o server </a:t>
            </a:r>
            <a:r>
              <a:rPr lang="it-IT" dirty="0" err="1"/>
              <a:t>Flussu</a:t>
            </a:r>
            <a:r>
              <a:rPr lang="it-IT" dirty="0"/>
              <a:t>.</a:t>
            </a:r>
          </a:p>
          <a:p>
            <a:pPr marL="742950" lvl="1" indent="-285750"/>
            <a:r>
              <a:rPr lang="it-IT" dirty="0"/>
              <a:t>Assicura che i dati del workflow siano sempre protetti e recuperabili, grazie alle funzioni di backup e alla cronologia delle modifiche.</a:t>
            </a:r>
          </a:p>
        </p:txBody>
      </p:sp>
    </p:spTree>
    <p:extLst>
      <p:ext uri="{BB962C8B-B14F-4D97-AF65-F5344CB8AC3E}">
        <p14:creationId xmlns:p14="http://schemas.microsoft.com/office/powerpoint/2010/main" val="25476191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8A865-8376-C41D-5C07-DE8EF32E586E}"/>
              </a:ext>
            </a:extLst>
          </p:cNvPr>
          <p:cNvSpPr>
            <a:spLocks noGrp="1"/>
          </p:cNvSpPr>
          <p:nvPr>
            <p:ph type="title"/>
          </p:nvPr>
        </p:nvSpPr>
        <p:spPr/>
        <p:txBody>
          <a:bodyPr/>
          <a:lstStyle/>
          <a:p>
            <a:pPr marR="0" rtl="0"/>
            <a:r>
              <a:rPr lang="it-IT" b="1" i="0" u="none" strike="noStrike" baseline="0" dirty="0"/>
              <a:t>Analisi e Reporting</a:t>
            </a:r>
          </a:p>
        </p:txBody>
      </p:sp>
      <p:sp>
        <p:nvSpPr>
          <p:cNvPr id="3" name="Text Placeholder 2">
            <a:extLst>
              <a:ext uri="{FF2B5EF4-FFF2-40B4-BE49-F238E27FC236}">
                <a16:creationId xmlns:a16="http://schemas.microsoft.com/office/drawing/2014/main" id="{6A4149C3-9A79-F939-550A-AE5C0ABF2D67}"/>
              </a:ext>
            </a:extLst>
          </p:cNvPr>
          <p:cNvSpPr>
            <a:spLocks noGrp="1"/>
          </p:cNvSpPr>
          <p:nvPr>
            <p:ph type="body" idx="1"/>
          </p:nvPr>
        </p:nvSpPr>
        <p:spPr/>
        <p:txBody>
          <a:bodyPr>
            <a:normAutofit/>
          </a:bodyPr>
          <a:lstStyle/>
          <a:p>
            <a:pPr marL="0" indent="0">
              <a:buNone/>
            </a:pPr>
            <a:r>
              <a:rPr lang="it-IT" b="1" dirty="0"/>
              <a:t>Analisi dei Dati d'Uso</a:t>
            </a:r>
            <a:endParaRPr lang="it-IT" dirty="0"/>
          </a:p>
          <a:p>
            <a:pPr marL="742950" lvl="1" indent="-285750"/>
            <a:r>
              <a:rPr lang="it-IT" b="1" dirty="0"/>
              <a:t>Raccolta Dati</a:t>
            </a:r>
            <a:r>
              <a:rPr lang="it-IT" dirty="0"/>
              <a:t>: </a:t>
            </a:r>
            <a:r>
              <a:rPr lang="it-IT" dirty="0" err="1"/>
              <a:t>Flussu</a:t>
            </a:r>
            <a:r>
              <a:rPr lang="it-IT" dirty="0"/>
              <a:t> registra una sintesi dell'uso dei vari workflow.</a:t>
            </a:r>
          </a:p>
          <a:p>
            <a:pPr marL="742950" lvl="1" indent="-285750"/>
            <a:r>
              <a:rPr lang="it-IT" b="1" dirty="0"/>
              <a:t>Sintesi delle Informazioni</a:t>
            </a:r>
            <a:r>
              <a:rPr lang="it-IT" dirty="0"/>
              <a:t>: Questi dati vengono sintetizzati in una schermata per una facile interpretazione.</a:t>
            </a:r>
          </a:p>
          <a:p>
            <a:pPr marL="0" indent="0">
              <a:buNone/>
            </a:pPr>
            <a:r>
              <a:rPr lang="it-IT" b="1" dirty="0"/>
              <a:t>Esportazione dei Dati</a:t>
            </a:r>
            <a:endParaRPr lang="it-IT" dirty="0"/>
          </a:p>
          <a:p>
            <a:pPr marL="742950" lvl="1" indent="-285750"/>
            <a:r>
              <a:rPr lang="it-IT" dirty="0"/>
              <a:t>I dati d'uso possono essere estratti in un file Excel, permettendo un'analisi approfondita e personalizzata al di fuori del sistema </a:t>
            </a:r>
            <a:r>
              <a:rPr lang="it-IT" dirty="0" err="1"/>
              <a:t>Flussu</a:t>
            </a:r>
            <a:r>
              <a:rPr lang="it-IT" dirty="0"/>
              <a:t>.</a:t>
            </a:r>
          </a:p>
          <a:p>
            <a:pPr marL="0" indent="0">
              <a:buNone/>
            </a:pPr>
            <a:r>
              <a:rPr lang="it-IT" b="1" dirty="0"/>
              <a:t>Utilizzo dei Dati</a:t>
            </a:r>
            <a:endParaRPr lang="it-IT" dirty="0"/>
          </a:p>
          <a:p>
            <a:pPr marL="742950" lvl="1" indent="-285750"/>
            <a:r>
              <a:rPr lang="it-IT" dirty="0"/>
              <a:t>Analisi delle tendenze e dei pattern di utilizzo.</a:t>
            </a:r>
          </a:p>
          <a:p>
            <a:pPr marL="742950" lvl="1" indent="-285750"/>
            <a:r>
              <a:rPr lang="it-IT" dirty="0"/>
              <a:t>Ottimizzazione e miglioramento continuo dei workflow basati sui dati raccolti.</a:t>
            </a:r>
          </a:p>
          <a:p>
            <a:pPr lvl="1"/>
            <a:endParaRPr lang="it-IT" b="0" i="0" u="none" strike="noStrike" baseline="0" dirty="0">
              <a:latin typeface="+mj-lt"/>
            </a:endParaRPr>
          </a:p>
        </p:txBody>
      </p:sp>
    </p:spTree>
    <p:extLst>
      <p:ext uri="{BB962C8B-B14F-4D97-AF65-F5344CB8AC3E}">
        <p14:creationId xmlns:p14="http://schemas.microsoft.com/office/powerpoint/2010/main" val="41059849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D167-ABF9-B2D0-FC6C-B4B651EE4439}"/>
              </a:ext>
            </a:extLst>
          </p:cNvPr>
          <p:cNvSpPr>
            <a:spLocks noGrp="1"/>
          </p:cNvSpPr>
          <p:nvPr>
            <p:ph type="title"/>
          </p:nvPr>
        </p:nvSpPr>
        <p:spPr/>
        <p:txBody>
          <a:bodyPr/>
          <a:lstStyle/>
          <a:p>
            <a:pPr marR="0" rtl="0"/>
            <a:r>
              <a:rPr lang="it-IT" b="1" i="0" u="none" strike="noStrike" baseline="0" dirty="0"/>
              <a:t>Monitoraggio delle sessioni attive</a:t>
            </a:r>
          </a:p>
        </p:txBody>
      </p:sp>
      <p:sp>
        <p:nvSpPr>
          <p:cNvPr id="3" name="Text Placeholder 2">
            <a:extLst>
              <a:ext uri="{FF2B5EF4-FFF2-40B4-BE49-F238E27FC236}">
                <a16:creationId xmlns:a16="http://schemas.microsoft.com/office/drawing/2014/main" id="{069A89D6-320A-A09E-9E3A-C230A6A7E571}"/>
              </a:ext>
            </a:extLst>
          </p:cNvPr>
          <p:cNvSpPr>
            <a:spLocks noGrp="1"/>
          </p:cNvSpPr>
          <p:nvPr>
            <p:ph type="body" idx="1"/>
          </p:nvPr>
        </p:nvSpPr>
        <p:spPr>
          <a:xfrm>
            <a:off x="1097280" y="1845733"/>
            <a:ext cx="10058400" cy="4725663"/>
          </a:xfrm>
        </p:spPr>
        <p:txBody>
          <a:bodyPr>
            <a:normAutofit lnSpcReduction="10000"/>
          </a:bodyPr>
          <a:lstStyle/>
          <a:p>
            <a:pPr marL="0" indent="0">
              <a:buNone/>
            </a:pPr>
            <a:r>
              <a:rPr lang="it-IT" dirty="0" err="1"/>
              <a:t>Flussu</a:t>
            </a:r>
            <a:r>
              <a:rPr lang="it-IT" dirty="0"/>
              <a:t> fornisce una schermata dedicata per visualizzare e monitorare tutte le sessioni attive per permette ai progettisti di avere una visione completa e in tempo reale delle interazioni che avvengono all'interno del sistema.</a:t>
            </a:r>
          </a:p>
          <a:p>
            <a:pPr marL="0" indent="0">
              <a:buNone/>
            </a:pPr>
            <a:r>
              <a:rPr lang="it-IT" b="1" dirty="0"/>
              <a:t>Dettagli delle Sessioni</a:t>
            </a:r>
            <a:endParaRPr lang="it-IT" dirty="0"/>
          </a:p>
          <a:p>
            <a:pPr marL="742950" lvl="1" indent="-285750"/>
            <a:r>
              <a:rPr lang="it-IT" b="1" dirty="0"/>
              <a:t>Visualizzazione in Tempo Reale</a:t>
            </a:r>
            <a:r>
              <a:rPr lang="it-IT" dirty="0"/>
              <a:t>: Ogni sessione in corso può essere visualizzata con dettagli come l'identificativo della sessione, le azioni intraprese e i dati di input/output.</a:t>
            </a:r>
          </a:p>
          <a:p>
            <a:pPr marL="742950" lvl="1" indent="-285750"/>
            <a:r>
              <a:rPr lang="it-IT" b="1" dirty="0"/>
              <a:t>Cronologia delle Interazioni</a:t>
            </a:r>
            <a:r>
              <a:rPr lang="it-IT" dirty="0"/>
              <a:t>: Mostra tutte le domande poste e le risposte ricevute durante la sessione, fornendo una traccia completa del flusso di interazione.</a:t>
            </a:r>
          </a:p>
          <a:p>
            <a:pPr marL="742950" lvl="1" indent="-285750"/>
            <a:r>
              <a:rPr lang="it-IT" b="1" dirty="0"/>
              <a:t>Misurazione dei Tempi</a:t>
            </a:r>
            <a:r>
              <a:rPr lang="it-IT" dirty="0"/>
              <a:t>: sono indicati i tempi trascorsi tra un passo e l'altro, consentendo di analizzare l'efficienza del processo.</a:t>
            </a:r>
          </a:p>
          <a:p>
            <a:pPr marL="0" indent="0">
              <a:buNone/>
            </a:pPr>
            <a:r>
              <a:rPr lang="it-IT" b="1" dirty="0"/>
              <a:t>Vantaggi</a:t>
            </a:r>
            <a:endParaRPr lang="it-IT" dirty="0"/>
          </a:p>
          <a:p>
            <a:pPr marL="742950" lvl="1" indent="-285750"/>
            <a:r>
              <a:rPr lang="it-IT" b="1" dirty="0"/>
              <a:t>Ottimizzazione Basata sui Dati</a:t>
            </a:r>
            <a:r>
              <a:rPr lang="it-IT" dirty="0"/>
              <a:t>: Fornisce dati preziosi per l'analisi e l'ottimizzazione dei processi.</a:t>
            </a:r>
          </a:p>
          <a:p>
            <a:pPr marL="0" indent="0">
              <a:buNone/>
            </a:pPr>
            <a:r>
              <a:rPr lang="it-IT" b="1" dirty="0"/>
              <a:t>Durata della Conservazione dei Dati</a:t>
            </a:r>
            <a:endParaRPr lang="it-IT" dirty="0"/>
          </a:p>
          <a:p>
            <a:pPr marL="742950" lvl="1" indent="-285750"/>
            <a:r>
              <a:rPr lang="it-IT" dirty="0"/>
              <a:t>Le informazioni relative a ciascuna sessione rimangono disponibili fino alla conclusione della sessione, garantendo un monitoraggio continuo e dettagliato.</a:t>
            </a:r>
          </a:p>
        </p:txBody>
      </p:sp>
    </p:spTree>
    <p:extLst>
      <p:ext uri="{BB962C8B-B14F-4D97-AF65-F5344CB8AC3E}">
        <p14:creationId xmlns:p14="http://schemas.microsoft.com/office/powerpoint/2010/main" val="970661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Utilità</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6666380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D167-ABF9-B2D0-FC6C-B4B651EE4439}"/>
              </a:ext>
            </a:extLst>
          </p:cNvPr>
          <p:cNvSpPr>
            <a:spLocks noGrp="1"/>
          </p:cNvSpPr>
          <p:nvPr>
            <p:ph type="title"/>
          </p:nvPr>
        </p:nvSpPr>
        <p:spPr/>
        <p:txBody>
          <a:bodyPr/>
          <a:lstStyle/>
          <a:p>
            <a:pPr marR="0" rtl="0"/>
            <a:r>
              <a:rPr lang="it-IT" b="1" i="0" u="none" strike="noStrike" baseline="0" dirty="0"/>
              <a:t>Produzione PDF</a:t>
            </a:r>
            <a:endParaRPr lang="it-IT" b="0" i="0" u="none" strike="noStrike" baseline="0" dirty="0"/>
          </a:p>
        </p:txBody>
      </p:sp>
      <p:sp>
        <p:nvSpPr>
          <p:cNvPr id="3" name="Text Placeholder 2">
            <a:extLst>
              <a:ext uri="{FF2B5EF4-FFF2-40B4-BE49-F238E27FC236}">
                <a16:creationId xmlns:a16="http://schemas.microsoft.com/office/drawing/2014/main" id="{069A89D6-320A-A09E-9E3A-C230A6A7E571}"/>
              </a:ext>
            </a:extLst>
          </p:cNvPr>
          <p:cNvSpPr>
            <a:spLocks noGrp="1"/>
          </p:cNvSpPr>
          <p:nvPr>
            <p:ph type="body" idx="1"/>
          </p:nvPr>
        </p:nvSpPr>
        <p:spPr/>
        <p:txBody>
          <a:bodyPr/>
          <a:lstStyle/>
          <a:p>
            <a:pPr marR="0" lvl="0" rtl="0"/>
            <a:r>
              <a:rPr lang="it-IT" b="0" i="0" u="none" strike="noStrike" baseline="0" dirty="0">
                <a:latin typeface="+mj-lt"/>
              </a:rPr>
              <a:t>Analisi delle sessioni d’uso</a:t>
            </a:r>
          </a:p>
        </p:txBody>
      </p:sp>
    </p:spTree>
    <p:extLst>
      <p:ext uri="{BB962C8B-B14F-4D97-AF65-F5344CB8AC3E}">
        <p14:creationId xmlns:p14="http://schemas.microsoft.com/office/powerpoint/2010/main" val="3296749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D167-ABF9-B2D0-FC6C-B4B651EE4439}"/>
              </a:ext>
            </a:extLst>
          </p:cNvPr>
          <p:cNvSpPr>
            <a:spLocks noGrp="1"/>
          </p:cNvSpPr>
          <p:nvPr>
            <p:ph type="title"/>
          </p:nvPr>
        </p:nvSpPr>
        <p:spPr/>
        <p:txBody>
          <a:bodyPr/>
          <a:lstStyle/>
          <a:p>
            <a:pPr marR="0" rtl="0"/>
            <a:r>
              <a:rPr lang="it-IT" b="1" i="0" u="none" strike="noStrike" baseline="0" dirty="0"/>
              <a:t>OCR dei codici</a:t>
            </a:r>
            <a:endParaRPr lang="it-IT" b="0" i="0" u="none" strike="noStrike" baseline="0" dirty="0"/>
          </a:p>
        </p:txBody>
      </p:sp>
      <p:sp>
        <p:nvSpPr>
          <p:cNvPr id="3" name="Text Placeholder 2">
            <a:extLst>
              <a:ext uri="{FF2B5EF4-FFF2-40B4-BE49-F238E27FC236}">
                <a16:creationId xmlns:a16="http://schemas.microsoft.com/office/drawing/2014/main" id="{069A89D6-320A-A09E-9E3A-C230A6A7E571}"/>
              </a:ext>
            </a:extLst>
          </p:cNvPr>
          <p:cNvSpPr>
            <a:spLocks noGrp="1"/>
          </p:cNvSpPr>
          <p:nvPr>
            <p:ph type="body" idx="1"/>
          </p:nvPr>
        </p:nvSpPr>
        <p:spPr/>
        <p:txBody>
          <a:bodyPr/>
          <a:lstStyle/>
          <a:p>
            <a:pPr marR="0" lvl="0" rtl="0"/>
            <a:r>
              <a:rPr lang="it-IT" b="0" i="0" u="none" strike="noStrike" baseline="0" dirty="0">
                <a:latin typeface="+mj-lt"/>
              </a:rPr>
              <a:t>Analisi delle sessioni d’uso</a:t>
            </a:r>
          </a:p>
        </p:txBody>
      </p:sp>
    </p:spTree>
    <p:extLst>
      <p:ext uri="{BB962C8B-B14F-4D97-AF65-F5344CB8AC3E}">
        <p14:creationId xmlns:p14="http://schemas.microsoft.com/office/powerpoint/2010/main" val="7964528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C412C-C56A-4EB5-2BF3-DB6BB4490F4D}"/>
              </a:ext>
            </a:extLst>
          </p:cNvPr>
          <p:cNvSpPr>
            <a:spLocks noGrp="1"/>
          </p:cNvSpPr>
          <p:nvPr>
            <p:ph type="ctrTitle"/>
          </p:nvPr>
        </p:nvSpPr>
        <p:spPr/>
        <p:txBody>
          <a:bodyPr/>
          <a:lstStyle/>
          <a:p>
            <a:r>
              <a:rPr lang="it-IT" dirty="0"/>
              <a:t>Prototipazione estrema</a:t>
            </a:r>
          </a:p>
        </p:txBody>
      </p:sp>
      <p:sp>
        <p:nvSpPr>
          <p:cNvPr id="3" name="Subtitle 2">
            <a:extLst>
              <a:ext uri="{FF2B5EF4-FFF2-40B4-BE49-F238E27FC236}">
                <a16:creationId xmlns:a16="http://schemas.microsoft.com/office/drawing/2014/main" id="{9BF658F3-2E3B-7CB4-E408-CD271897A351}"/>
              </a:ext>
            </a:extLst>
          </p:cNvPr>
          <p:cNvSpPr>
            <a:spLocks noGrp="1"/>
          </p:cNvSpPr>
          <p:nvPr>
            <p:ph type="subTitle" idx="1"/>
          </p:nvPr>
        </p:nvSpPr>
        <p:spPr/>
        <p:txBody>
          <a:bodyPr/>
          <a:lstStyle/>
          <a:p>
            <a:endParaRPr lang="it-IT"/>
          </a:p>
        </p:txBody>
      </p:sp>
    </p:spTree>
    <p:extLst>
      <p:ext uri="{BB962C8B-B14F-4D97-AF65-F5344CB8AC3E}">
        <p14:creationId xmlns:p14="http://schemas.microsoft.com/office/powerpoint/2010/main" val="4560271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4262B-FFEF-4A94-9600-BBD706FD3168}"/>
              </a:ext>
            </a:extLst>
          </p:cNvPr>
          <p:cNvSpPr>
            <a:spLocks noGrp="1"/>
          </p:cNvSpPr>
          <p:nvPr>
            <p:ph type="title"/>
          </p:nvPr>
        </p:nvSpPr>
        <p:spPr/>
        <p:txBody>
          <a:bodyPr/>
          <a:lstStyle/>
          <a:p>
            <a:pPr marR="0" rtl="0"/>
            <a:r>
              <a:rPr lang="it-IT" b="1" i="0" u="none" strike="noStrike" baseline="0" dirty="0"/>
              <a:t>Processi Multipli</a:t>
            </a:r>
            <a:endParaRPr lang="it-IT" b="0" i="0" u="none" strike="noStrike" baseline="0" dirty="0"/>
          </a:p>
        </p:txBody>
      </p:sp>
      <p:sp>
        <p:nvSpPr>
          <p:cNvPr id="3" name="Text Placeholder 2">
            <a:extLst>
              <a:ext uri="{FF2B5EF4-FFF2-40B4-BE49-F238E27FC236}">
                <a16:creationId xmlns:a16="http://schemas.microsoft.com/office/drawing/2014/main" id="{0374F509-BCBF-31ED-F0B2-7719F21691FC}"/>
              </a:ext>
            </a:extLst>
          </p:cNvPr>
          <p:cNvSpPr>
            <a:spLocks noGrp="1"/>
          </p:cNvSpPr>
          <p:nvPr>
            <p:ph type="body" idx="1"/>
          </p:nvPr>
        </p:nvSpPr>
        <p:spPr/>
        <p:txBody>
          <a:bodyPr/>
          <a:lstStyle/>
          <a:p>
            <a:pPr marR="0" lvl="0" rtl="0"/>
            <a:r>
              <a:rPr lang="it-IT" b="0" i="0" u="none" strike="noStrike" baseline="0" dirty="0">
                <a:latin typeface="+mj-lt"/>
              </a:rPr>
              <a:t>I processi multipli in </a:t>
            </a:r>
            <a:r>
              <a:rPr lang="it-IT" b="0" i="0" u="none" strike="noStrike" baseline="0" dirty="0" err="1">
                <a:latin typeface="+mj-lt"/>
              </a:rPr>
              <a:t>Flussu</a:t>
            </a:r>
            <a:r>
              <a:rPr lang="it-IT" b="0" i="0" u="none" strike="noStrike" baseline="0" dirty="0">
                <a:latin typeface="+mj-lt"/>
              </a:rPr>
              <a:t>.</a:t>
            </a:r>
          </a:p>
        </p:txBody>
      </p:sp>
    </p:spTree>
    <p:extLst>
      <p:ext uri="{BB962C8B-B14F-4D97-AF65-F5344CB8AC3E}">
        <p14:creationId xmlns:p14="http://schemas.microsoft.com/office/powerpoint/2010/main" val="356489653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3733</TotalTime>
  <Words>5555</Words>
  <Application>Microsoft Office PowerPoint</Application>
  <PresentationFormat>Widescreen</PresentationFormat>
  <Paragraphs>576</Paragraphs>
  <Slides>97</Slides>
  <Notes>0</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97</vt:i4>
      </vt:variant>
    </vt:vector>
  </HeadingPairs>
  <TitlesOfParts>
    <vt:vector size="110" baseType="lpstr">
      <vt:lpstr>Malgun Gothic</vt:lpstr>
      <vt:lpstr>Arial</vt:lpstr>
      <vt:lpstr>Calibri</vt:lpstr>
      <vt:lpstr>Calibri Light</vt:lpstr>
      <vt:lpstr>Cascadia Mono</vt:lpstr>
      <vt:lpstr>Cascadia Mono SemiBold</vt:lpstr>
      <vt:lpstr>Cascadia Mono SemiLight</vt:lpstr>
      <vt:lpstr>Consolas</vt:lpstr>
      <vt:lpstr>Symbol</vt:lpstr>
      <vt:lpstr>Times New Roman</vt:lpstr>
      <vt:lpstr>Wingdings</vt:lpstr>
      <vt:lpstr>Wingdings 3</vt:lpstr>
      <vt:lpstr>Retrospect</vt:lpstr>
      <vt:lpstr>Presentazione standard di PowerPoint</vt:lpstr>
      <vt:lpstr>Sommario</vt:lpstr>
      <vt:lpstr>Cos’è Flussu?</vt:lpstr>
      <vt:lpstr>Gestione Avanzata di Workflow</vt:lpstr>
      <vt:lpstr>La potenza della semplicità</vt:lpstr>
      <vt:lpstr>I PROCESSI</vt:lpstr>
      <vt:lpstr>Introduzione</vt:lpstr>
      <vt:lpstr>Schematizzazione a blocchi</vt:lpstr>
      <vt:lpstr>Suddivisione in blocchi e vantaggi</vt:lpstr>
      <vt:lpstr>Blocchi condizionali</vt:lpstr>
      <vt:lpstr>Esercitazione pratica</vt:lpstr>
      <vt:lpstr>Obiettivo dell'Esercitazione</vt:lpstr>
      <vt:lpstr>Far crescere una pianta</vt:lpstr>
      <vt:lpstr>Organizzare una gita in bicicletta</vt:lpstr>
      <vt:lpstr>Organizzare una Festa di Compleanno</vt:lpstr>
      <vt:lpstr>Ciclo di vita di un processo</vt:lpstr>
      <vt:lpstr>Ciclo di vita di una soluzione</vt:lpstr>
      <vt:lpstr>Ciclo di vita di una soluzione</vt:lpstr>
      <vt:lpstr>Ciclo di vita di una soluzione</vt:lpstr>
      <vt:lpstr>Flussu</vt:lpstr>
      <vt:lpstr>Perché Flussu?</vt:lpstr>
      <vt:lpstr>Processo con interfaccia</vt:lpstr>
      <vt:lpstr>Scalabile e agile con l’architettura SOA</vt:lpstr>
      <vt:lpstr>Struttura a microservizi</vt:lpstr>
      <vt:lpstr>Definizione di processo con Flussu</vt:lpstr>
      <vt:lpstr>Definizione di processo con Flussu</vt:lpstr>
      <vt:lpstr>Struttura dei blocchi di Flussu</vt:lpstr>
      <vt:lpstr>Flusso del processo in Flussu</vt:lpstr>
      <vt:lpstr>Interfaccia ubiqua</vt:lpstr>
      <vt:lpstr>Sfide della Gestione Multilingua</vt:lpstr>
      <vt:lpstr>Concetto di interfaccia multilingua</vt:lpstr>
      <vt:lpstr>Configurazione e progettazione</vt:lpstr>
      <vt:lpstr>Configurazione/proprietà di un Processo</vt:lpstr>
      <vt:lpstr>Disegno di un Processo</vt:lpstr>
      <vt:lpstr>Aggiungere un blocco</vt:lpstr>
      <vt:lpstr>Aggiungere un blocco</vt:lpstr>
      <vt:lpstr>Aggiungere un blocco</vt:lpstr>
      <vt:lpstr>Collegare i blocchi (definire il flusso)</vt:lpstr>
      <vt:lpstr>Disegno/configurazione del singolo blocco</vt:lpstr>
      <vt:lpstr>Disegno/configurazione del singolo blocco</vt:lpstr>
      <vt:lpstr>Disegno/configurazione del singolo blocco</vt:lpstr>
      <vt:lpstr>Configurazione uscita via pulsante</vt:lpstr>
      <vt:lpstr>Configurazione uscita via pulsante</vt:lpstr>
      <vt:lpstr>Esercitazione pratica</vt:lpstr>
      <vt:lpstr>Creazione di un processo base</vt:lpstr>
      <vt:lpstr>I sottoprocessi</vt:lpstr>
      <vt:lpstr>L'Importanza dei sottoprocessi</vt:lpstr>
      <vt:lpstr>Vantaggi dei sottoprocessi </vt:lpstr>
      <vt:lpstr>Incrementare l’efficienza con i sottoprocessi</vt:lpstr>
      <vt:lpstr>Il blocco «return»</vt:lpstr>
      <vt:lpstr>Il blocco «process call»</vt:lpstr>
      <vt:lpstr>Esercitazione pratica</vt:lpstr>
      <vt:lpstr>Integrazione di un Sottoprocesso</vt:lpstr>
      <vt:lpstr>Nuovo processo che usa lo stesso sottoprocesso</vt:lpstr>
      <vt:lpstr>Modifica del Sottoprocesso E il suo impatto sui processi esistenti</vt:lpstr>
      <vt:lpstr>Esecuzione del processo</vt:lpstr>
      <vt:lpstr>Metodi di rappresentazione del processo</vt:lpstr>
      <vt:lpstr>html/css: WEB-CHAT</vt:lpstr>
      <vt:lpstr>html/css: WEB-CHAT</vt:lpstr>
      <vt:lpstr>html/css: WEB-FORM</vt:lpstr>
      <vt:lpstr>Esercitazione pratica</vt:lpstr>
      <vt:lpstr>Aspetto dell’interfaccia pop-up/chat</vt:lpstr>
      <vt:lpstr>Aspetto dell’interfaccia web form</vt:lpstr>
      <vt:lpstr>Altri tipi di interfaccia</vt:lpstr>
      <vt:lpstr>APP standard: Bot Telegram</vt:lpstr>
      <vt:lpstr>A breve</vt:lpstr>
      <vt:lpstr>APP standard: Whatsapp</vt:lpstr>
      <vt:lpstr>FlussuAPP</vt:lpstr>
      <vt:lpstr>Esercitazione pratica</vt:lpstr>
      <vt:lpstr>Esecuzione su telegram</vt:lpstr>
      <vt:lpstr>Esecuzione su telegram</vt:lpstr>
      <vt:lpstr>Esecuzione su telegram</vt:lpstr>
      <vt:lpstr>Architettura SOA</vt:lpstr>
      <vt:lpstr>Architettura SOA: modernità e agilità</vt:lpstr>
      <vt:lpstr>Automazione - Zapier</vt:lpstr>
      <vt:lpstr>Flussu e Zapier: Integrazione</vt:lpstr>
      <vt:lpstr>Flussu e Zapier: Integrazione</vt:lpstr>
      <vt:lpstr>Esempio</vt:lpstr>
      <vt:lpstr>Esempio</vt:lpstr>
      <vt:lpstr>Esempio - Zapier</vt:lpstr>
      <vt:lpstr>Esempio - Zapier</vt:lpstr>
      <vt:lpstr>Flussu e OpenAi: Integrazione</vt:lpstr>
      <vt:lpstr>Flussu e OpenAi: FlussuChatAi</vt:lpstr>
      <vt:lpstr>Exec e programmazione</vt:lpstr>
      <vt:lpstr>Un passo avanti a tutti</vt:lpstr>
      <vt:lpstr>La Gestione delle Sessioni in Flussu</vt:lpstr>
      <vt:lpstr>Programmabilità avanzata con PHP </vt:lpstr>
      <vt:lpstr>Debugging e verifica variabili</vt:lpstr>
      <vt:lpstr>Strumenti di controllo</vt:lpstr>
      <vt:lpstr>Gestione Flessibile dei Workflow</vt:lpstr>
      <vt:lpstr>Analisi e Reporting</vt:lpstr>
      <vt:lpstr>Monitoraggio delle sessioni attive</vt:lpstr>
      <vt:lpstr>Utilità</vt:lpstr>
      <vt:lpstr>Produzione PDF</vt:lpstr>
      <vt:lpstr>OCR dei codici</vt:lpstr>
      <vt:lpstr>Prototipazione estrema</vt:lpstr>
      <vt:lpstr>Processi Multipli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Aldo Prinzi</dc:creator>
  <cp:lastModifiedBy>Aldo Prinzi</cp:lastModifiedBy>
  <cp:revision>62</cp:revision>
  <dcterms:created xsi:type="dcterms:W3CDTF">2023-11-13T12:08:27Z</dcterms:created>
  <dcterms:modified xsi:type="dcterms:W3CDTF">2023-12-04T14:38:28Z</dcterms:modified>
</cp:coreProperties>
</file>